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807700" cy="7747000"/>
  <p:notesSz cx="10807700" cy="7747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2" d="100"/>
          <a:sy n="102" d="100"/>
        </p:scale>
        <p:origin x="1224" y="120"/>
      </p:cViewPr>
      <p:guideLst>
        <p:guide pos="2892" orient="horz"/>
        <p:guide pos="1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11053" y="2401570"/>
            <a:ext cx="9191943" cy="162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622107" y="4338320"/>
            <a:ext cx="7569835" cy="193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Title and Content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700" b="1" i="0">
                <a:solidFill>
                  <a:srgbClr val="10498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700" b="1" i="0">
                <a:solidFill>
                  <a:srgbClr val="10498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540702" y="1781810"/>
            <a:ext cx="4704112" cy="511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569235" y="1781810"/>
            <a:ext cx="4704112" cy="511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Only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350" y="6350"/>
            <a:ext cx="10800080" cy="7731125"/>
          </a:xfrm>
          <a:custGeom>
            <a:avLst/>
            <a:gdLst/>
            <a:ahLst/>
            <a:cxnLst/>
            <a:rect l="l" t="t" r="r" b="b"/>
            <a:pathLst>
              <a:path w="10800080" h="7731125" fill="norm" stroke="1" extrusionOk="0">
                <a:moveTo>
                  <a:pt x="10800003" y="7730858"/>
                </a:moveTo>
                <a:lnTo>
                  <a:pt x="0" y="7730858"/>
                </a:lnTo>
                <a:lnTo>
                  <a:pt x="0" y="0"/>
                </a:lnTo>
                <a:lnTo>
                  <a:pt x="10800003" y="0"/>
                </a:lnTo>
                <a:lnTo>
                  <a:pt x="10800003" y="7730858"/>
                </a:lnTo>
                <a:close/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 userDrawn="1"/>
        </p:nvSpPr>
        <p:spPr bwMode="auto">
          <a:xfrm>
            <a:off x="474344" y="537171"/>
            <a:ext cx="9972040" cy="6840220"/>
          </a:xfrm>
          <a:custGeom>
            <a:avLst/>
            <a:gdLst/>
            <a:ahLst/>
            <a:cxnLst/>
            <a:rect l="l" t="t" r="r" b="b"/>
            <a:pathLst>
              <a:path w="9972040" h="6840220" fill="norm" stroke="1" extrusionOk="0">
                <a:moveTo>
                  <a:pt x="9972001" y="0"/>
                </a:moveTo>
                <a:lnTo>
                  <a:pt x="0" y="0"/>
                </a:lnTo>
                <a:lnTo>
                  <a:pt x="0" y="6840004"/>
                </a:lnTo>
                <a:lnTo>
                  <a:pt x="9972001" y="6840004"/>
                </a:lnTo>
                <a:lnTo>
                  <a:pt x="9972001" y="0"/>
                </a:lnTo>
                <a:close/>
              </a:path>
            </a:pathLst>
          </a:custGeom>
          <a:solidFill>
            <a:srgbClr val="10498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2454339" y="975492"/>
            <a:ext cx="7632065" cy="0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835784" y="6971287"/>
            <a:ext cx="9250680" cy="0"/>
          </a:xfrm>
          <a:custGeom>
            <a:avLst/>
            <a:gdLst/>
            <a:ahLst/>
            <a:cxnLst/>
            <a:rect l="l" t="t" r="r" b="b"/>
            <a:pathLst>
              <a:path w="9250680" fill="norm" stroke="1" extrusionOk="0">
                <a:moveTo>
                  <a:pt x="0" y="0"/>
                </a:moveTo>
                <a:lnTo>
                  <a:pt x="9250578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700" b="1" i="0">
                <a:solidFill>
                  <a:srgbClr val="10498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Blank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60962" y="6971287"/>
            <a:ext cx="9250680" cy="0"/>
          </a:xfrm>
          <a:custGeom>
            <a:avLst/>
            <a:gdLst/>
            <a:ahLst/>
            <a:cxnLst/>
            <a:rect l="l" t="t" r="r" b="b"/>
            <a:pathLst>
              <a:path w="9250680" fill="norm" stroke="1" extrusionOk="0">
                <a:moveTo>
                  <a:pt x="0" y="0"/>
                </a:moveTo>
                <a:lnTo>
                  <a:pt x="9250578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21642" y="2585721"/>
            <a:ext cx="8239759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0498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0702" y="1781810"/>
            <a:ext cx="9732645" cy="511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676777" y="7204710"/>
            <a:ext cx="3460496" cy="38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540702" y="7204710"/>
            <a:ext cx="2487231" cy="38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7786116" y="7204710"/>
            <a:ext cx="2487231" cy="38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áfico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37449" y="405459"/>
            <a:ext cx="2866783" cy="64993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25407" y="2980592"/>
            <a:ext cx="6483434" cy="16894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lnSpc>
                <a:spcPts val="6600"/>
              </a:lnSpc>
              <a:spcBef>
                <a:spcPts val="100"/>
              </a:spcBef>
              <a:defRPr/>
            </a:pPr>
            <a:r>
              <a:rPr lang="es-ES" sz="4800" spc="-150">
                <a:latin typeface="Poppins SemiBold"/>
                <a:cs typeface="Poppins SemiBold"/>
              </a:rPr>
              <a:t>Oficina Acelera PYME</a:t>
            </a:r>
            <a:br>
              <a:rPr lang="es-ES" sz="4800" spc="-150">
                <a:latin typeface="Poppins SemiBold"/>
                <a:cs typeface="Poppins SemiBold"/>
              </a:rPr>
            </a:br>
            <a:r>
              <a:rPr lang="es-ES" sz="4800" spc="-150">
                <a:latin typeface="Poppins SemiBold"/>
                <a:cs typeface="Poppins SemiBold"/>
              </a:rPr>
              <a:t>Rural </a:t>
            </a:r>
            <a:endParaRPr sz="4800" spc="-150">
              <a:latin typeface="Poppins SemiBold"/>
              <a:cs typeface="Poppins SemiBold"/>
            </a:endParaRPr>
          </a:p>
        </p:txBody>
      </p:sp>
      <p:pic>
        <p:nvPicPr>
          <p:cNvPr id="36" name="Gráfico 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11970" y="1399524"/>
            <a:ext cx="3039862" cy="5298046"/>
          </a:xfrm>
          <a:prstGeom prst="rect">
            <a:avLst/>
          </a:prstGeom>
        </p:spPr>
      </p:pic>
      <p:pic>
        <p:nvPicPr>
          <p:cNvPr id="6" name="Gráfico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5810" y="1053103"/>
            <a:ext cx="2317239" cy="995224"/>
          </a:xfrm>
          <a:prstGeom prst="rect">
            <a:avLst/>
          </a:prstGeom>
        </p:spPr>
      </p:pic>
      <p:pic>
        <p:nvPicPr>
          <p:cNvPr id="184049217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22330" y="6968590"/>
            <a:ext cx="9919943" cy="562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14:warp dir="in"/>
      </p:transition>
    </mc:Choice>
    <mc:Fallback>
      <p:transition spd="med" advClick="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834348" y="6971290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6"/>
          <p:cNvSpPr txBox="1"/>
          <p:nvPr/>
        </p:nvSpPr>
        <p:spPr bwMode="auto">
          <a:xfrm>
            <a:off x="9904622" y="882480"/>
            <a:ext cx="209444" cy="16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1000" spc="105">
                <a:solidFill>
                  <a:srgbClr val="D0143D"/>
                </a:solidFill>
                <a:latin typeface="Montserrat Medium"/>
                <a:cs typeface="Arial"/>
              </a:rPr>
              <a:t>15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" name="bg object 18"/>
          <p:cNvSpPr/>
          <p:nvPr/>
        </p:nvSpPr>
        <p:spPr bwMode="auto">
          <a:xfrm>
            <a:off x="2454340" y="975489"/>
            <a:ext cx="7369110" cy="1678809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CustomShape 1_0"/>
          <p:cNvSpPr/>
          <p:nvPr/>
        </p:nvSpPr>
        <p:spPr bwMode="auto">
          <a:xfrm>
            <a:off x="675968" y="1352659"/>
            <a:ext cx="6694200" cy="5170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ES" sz="2800" b="1" i="0" u="none" strike="noStrike" cap="none" spc="104">
                <a:solidFill>
                  <a:srgbClr val="0F4890"/>
                </a:solidFill>
                <a:latin typeface="Calibri"/>
                <a:ea typeface="Microsoft YaHei"/>
                <a:cs typeface="Calibri"/>
              </a:rPr>
              <a:t>KIT DIGITAL Acelera</a:t>
            </a:r>
            <a:r>
              <a:rPr lang="es-ES" sz="2800" b="1" i="0" u="none" strike="noStrike" cap="none" spc="104">
                <a:solidFill>
                  <a:srgbClr val="0F4890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s-ES" sz="2800" b="1" i="0" u="none" strike="noStrike" cap="none" spc="104">
                <a:solidFill>
                  <a:srgbClr val="0F4890"/>
                </a:solidFill>
                <a:latin typeface="Calibri"/>
                <a:ea typeface="Microsoft YaHei"/>
                <a:cs typeface="Calibri"/>
              </a:rPr>
              <a:t>PYME</a:t>
            </a:r>
            <a:endParaRPr lang="es-ES" sz="2800" b="1" i="0" u="none" strike="noStrike" cap="none" spc="104">
              <a:solidFill>
                <a:srgbClr val="0F4890"/>
              </a:solidFill>
              <a:latin typeface="Calibri"/>
              <a:cs typeface="Calibri"/>
            </a:endParaRPr>
          </a:p>
        </p:txBody>
      </p:sp>
      <p:pic>
        <p:nvPicPr>
          <p:cNvPr id="12" name="Imagen 11"/>
          <p:cNvPicPr/>
          <p:nvPr/>
        </p:nvPicPr>
        <p:blipFill>
          <a:blip r:embed="rId2"/>
          <a:stretch/>
        </p:blipFill>
        <p:spPr bwMode="auto">
          <a:xfrm>
            <a:off x="778570" y="2349500"/>
            <a:ext cx="2668680" cy="3238920"/>
          </a:xfrm>
          <a:prstGeom prst="rect">
            <a:avLst/>
          </a:prstGeom>
          <a:ln w="0">
            <a:noFill/>
          </a:ln>
        </p:spPr>
      </p:pic>
      <p:pic>
        <p:nvPicPr>
          <p:cNvPr id="14" name="Imagen 13"/>
          <p:cNvPicPr/>
          <p:nvPr/>
        </p:nvPicPr>
        <p:blipFill>
          <a:blip r:embed="rId3"/>
          <a:stretch/>
        </p:blipFill>
        <p:spPr bwMode="auto">
          <a:xfrm>
            <a:off x="3891490" y="3488180"/>
            <a:ext cx="2706120" cy="2518920"/>
          </a:xfrm>
          <a:prstGeom prst="rect">
            <a:avLst/>
          </a:prstGeom>
          <a:ln w="0">
            <a:noFill/>
          </a:ln>
        </p:spPr>
      </p:pic>
      <p:pic>
        <p:nvPicPr>
          <p:cNvPr id="15" name="Imagen 14"/>
          <p:cNvPicPr/>
          <p:nvPr/>
        </p:nvPicPr>
        <p:blipFill>
          <a:blip r:embed="rId4"/>
          <a:stretch/>
        </p:blipFill>
        <p:spPr bwMode="auto">
          <a:xfrm>
            <a:off x="7041490" y="4102100"/>
            <a:ext cx="2705760" cy="2518920"/>
          </a:xfrm>
          <a:prstGeom prst="rect">
            <a:avLst/>
          </a:prstGeom>
          <a:ln w="0">
            <a:noFill/>
          </a:ln>
        </p:spPr>
      </p:pic>
      <p:sp>
        <p:nvSpPr>
          <p:cNvPr id="1772882142" name="object 6"/>
          <p:cNvSpPr txBox="1"/>
          <p:nvPr/>
        </p:nvSpPr>
        <p:spPr bwMode="auto">
          <a:xfrm>
            <a:off x="478741" y="882480"/>
            <a:ext cx="1770007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/>
          <p:nvPr/>
        </p:nvSpPr>
        <p:spPr bwMode="auto">
          <a:xfrm>
            <a:off x="9904622" y="882480"/>
            <a:ext cx="208364" cy="16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1000" spc="105">
                <a:solidFill>
                  <a:srgbClr val="D0143D"/>
                </a:solidFill>
                <a:latin typeface="Montserrat Medium"/>
                <a:cs typeface="Arial"/>
              </a:rPr>
              <a:t>16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" name="bg object 18"/>
          <p:cNvSpPr/>
          <p:nvPr/>
        </p:nvSpPr>
        <p:spPr bwMode="auto">
          <a:xfrm>
            <a:off x="2454340" y="975489"/>
            <a:ext cx="7369110" cy="1678809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CustomShape 1_3"/>
          <p:cNvSpPr/>
          <p:nvPr/>
        </p:nvSpPr>
        <p:spPr bwMode="auto">
          <a:xfrm>
            <a:off x="486609" y="1366639"/>
            <a:ext cx="7089479" cy="5170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ES" sz="2800" b="1" i="0" u="none" strike="noStrike" cap="none" spc="104">
                <a:solidFill>
                  <a:srgbClr val="0F4890"/>
                </a:solidFill>
                <a:latin typeface="Calibri"/>
                <a:ea typeface="DejaVu Sans"/>
                <a:cs typeface="Calibri"/>
              </a:rPr>
              <a:t>SOLUCIONES </a:t>
            </a:r>
            <a:r>
              <a:rPr lang="es-ES" sz="2800" b="1" i="0" u="none" strike="noStrike" cap="none" spc="104">
                <a:solidFill>
                  <a:srgbClr val="0F4890"/>
                </a:solidFill>
                <a:latin typeface="Calibri"/>
                <a:ea typeface="Microsoft YaHei"/>
                <a:cs typeface="Calibri"/>
              </a:rPr>
              <a:t>Acelera PYME</a:t>
            </a:r>
            <a:endParaRPr lang="es-ES" sz="2800" b="1" i="0" u="none" strike="noStrike" cap="none" spc="104">
              <a:solidFill>
                <a:srgbClr val="0F4890"/>
              </a:solidFill>
              <a:latin typeface="Calibri"/>
              <a:cs typeface="Calibri"/>
            </a:endParaRPr>
          </a:p>
        </p:txBody>
      </p:sp>
      <p:pic>
        <p:nvPicPr>
          <p:cNvPr id="17" name="Imagen 16"/>
          <p:cNvPicPr/>
          <p:nvPr/>
        </p:nvPicPr>
        <p:blipFill>
          <a:blip r:embed="rId2"/>
          <a:stretch/>
        </p:blipFill>
        <p:spPr bwMode="auto">
          <a:xfrm>
            <a:off x="449530" y="2062820"/>
            <a:ext cx="2306160" cy="1392120"/>
          </a:xfrm>
          <a:prstGeom prst="rect">
            <a:avLst/>
          </a:prstGeom>
          <a:ln w="0">
            <a:noFill/>
          </a:ln>
        </p:spPr>
      </p:pic>
      <p:pic>
        <p:nvPicPr>
          <p:cNvPr id="18" name="Imagen 17"/>
          <p:cNvPicPr/>
          <p:nvPr/>
        </p:nvPicPr>
        <p:blipFill>
          <a:blip r:embed="rId3"/>
          <a:stretch/>
        </p:blipFill>
        <p:spPr bwMode="auto">
          <a:xfrm>
            <a:off x="2908690" y="206282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19" name="Imagen 18"/>
          <p:cNvPicPr/>
          <p:nvPr/>
        </p:nvPicPr>
        <p:blipFill>
          <a:blip r:embed="rId4"/>
          <a:stretch/>
        </p:blipFill>
        <p:spPr bwMode="auto">
          <a:xfrm>
            <a:off x="5403490" y="206282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20" name="Imagen 19"/>
          <p:cNvPicPr/>
          <p:nvPr/>
        </p:nvPicPr>
        <p:blipFill>
          <a:blip r:embed="rId5"/>
          <a:stretch/>
        </p:blipFill>
        <p:spPr bwMode="auto">
          <a:xfrm>
            <a:off x="7898290" y="2062820"/>
            <a:ext cx="2306160" cy="1392120"/>
          </a:xfrm>
          <a:prstGeom prst="rect">
            <a:avLst/>
          </a:prstGeom>
          <a:ln w="0">
            <a:noFill/>
          </a:ln>
        </p:spPr>
      </p:pic>
      <p:pic>
        <p:nvPicPr>
          <p:cNvPr id="21" name="Imagen 20"/>
          <p:cNvPicPr/>
          <p:nvPr/>
        </p:nvPicPr>
        <p:blipFill>
          <a:blip r:embed="rId6"/>
          <a:stretch/>
        </p:blipFill>
        <p:spPr bwMode="auto">
          <a:xfrm>
            <a:off x="449530" y="3699740"/>
            <a:ext cx="2306160" cy="1392120"/>
          </a:xfrm>
          <a:prstGeom prst="rect">
            <a:avLst/>
          </a:prstGeom>
          <a:ln w="0">
            <a:noFill/>
          </a:ln>
        </p:spPr>
      </p:pic>
      <p:pic>
        <p:nvPicPr>
          <p:cNvPr id="22" name="Imagen 21"/>
          <p:cNvPicPr/>
          <p:nvPr/>
        </p:nvPicPr>
        <p:blipFill>
          <a:blip r:embed="rId7"/>
          <a:stretch/>
        </p:blipFill>
        <p:spPr bwMode="auto">
          <a:xfrm>
            <a:off x="2908690" y="369974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23" name="Imagen 22"/>
          <p:cNvPicPr/>
          <p:nvPr/>
        </p:nvPicPr>
        <p:blipFill>
          <a:blip r:embed="rId8"/>
          <a:stretch/>
        </p:blipFill>
        <p:spPr bwMode="auto">
          <a:xfrm>
            <a:off x="5403490" y="369974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24" name="Imagen 23"/>
          <p:cNvPicPr/>
          <p:nvPr/>
        </p:nvPicPr>
        <p:blipFill>
          <a:blip r:embed="rId9"/>
          <a:stretch/>
        </p:blipFill>
        <p:spPr bwMode="auto">
          <a:xfrm>
            <a:off x="7898290" y="3699740"/>
            <a:ext cx="2306160" cy="1392120"/>
          </a:xfrm>
          <a:prstGeom prst="rect">
            <a:avLst/>
          </a:prstGeom>
          <a:ln w="0">
            <a:noFill/>
          </a:ln>
        </p:spPr>
      </p:pic>
      <p:pic>
        <p:nvPicPr>
          <p:cNvPr id="25" name="Imagen 24"/>
          <p:cNvPicPr/>
          <p:nvPr/>
        </p:nvPicPr>
        <p:blipFill>
          <a:blip r:embed="rId10"/>
          <a:stretch/>
        </p:blipFill>
        <p:spPr bwMode="auto">
          <a:xfrm>
            <a:off x="449530" y="5376980"/>
            <a:ext cx="2306160" cy="1392120"/>
          </a:xfrm>
          <a:prstGeom prst="rect">
            <a:avLst/>
          </a:prstGeom>
          <a:ln w="0">
            <a:noFill/>
          </a:ln>
        </p:spPr>
      </p:pic>
      <p:pic>
        <p:nvPicPr>
          <p:cNvPr id="26" name="Imagen 25"/>
          <p:cNvPicPr/>
          <p:nvPr/>
        </p:nvPicPr>
        <p:blipFill>
          <a:blip r:embed="rId11"/>
          <a:stretch/>
        </p:blipFill>
        <p:spPr bwMode="auto">
          <a:xfrm>
            <a:off x="2908690" y="537698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27" name="Imagen 26"/>
          <p:cNvPicPr/>
          <p:nvPr/>
        </p:nvPicPr>
        <p:blipFill>
          <a:blip r:embed="rId12"/>
          <a:stretch/>
        </p:blipFill>
        <p:spPr bwMode="auto">
          <a:xfrm>
            <a:off x="5403490" y="5376980"/>
            <a:ext cx="2305800" cy="1392120"/>
          </a:xfrm>
          <a:prstGeom prst="rect">
            <a:avLst/>
          </a:prstGeom>
          <a:ln w="0">
            <a:noFill/>
          </a:ln>
        </p:spPr>
      </p:pic>
      <p:pic>
        <p:nvPicPr>
          <p:cNvPr id="28" name="Imagen 27"/>
          <p:cNvPicPr/>
          <p:nvPr/>
        </p:nvPicPr>
        <p:blipFill>
          <a:blip r:embed="rId13"/>
          <a:stretch/>
        </p:blipFill>
        <p:spPr bwMode="auto">
          <a:xfrm>
            <a:off x="7898290" y="5376980"/>
            <a:ext cx="2306160" cy="1392120"/>
          </a:xfrm>
          <a:prstGeom prst="rect">
            <a:avLst/>
          </a:prstGeom>
          <a:ln w="0">
            <a:noFill/>
          </a:ln>
        </p:spPr>
      </p:pic>
      <p:sp>
        <p:nvSpPr>
          <p:cNvPr id="815158204" name="object 6"/>
          <p:cNvSpPr txBox="1"/>
          <p:nvPr/>
        </p:nvSpPr>
        <p:spPr bwMode="auto">
          <a:xfrm>
            <a:off x="573990" y="890100"/>
            <a:ext cx="1770007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80439" name="object 3"/>
          <p:cNvSpPr txBox="1">
            <a:spLocks noGrp="1"/>
          </p:cNvSpPr>
          <p:nvPr>
            <p:ph type="title"/>
          </p:nvPr>
        </p:nvSpPr>
        <p:spPr bwMode="auto">
          <a:xfrm>
            <a:off x="829802" y="3340661"/>
            <a:ext cx="6247894" cy="10188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Hoja de ruta</a:t>
            </a:r>
            <a:endParaRPr sz="6600">
              <a:latin typeface="Montserrat"/>
            </a:endParaRPr>
          </a:p>
        </p:txBody>
      </p:sp>
      <p:sp>
        <p:nvSpPr>
          <p:cNvPr id="1314141063" name="object 6"/>
          <p:cNvSpPr txBox="1"/>
          <p:nvPr/>
        </p:nvSpPr>
        <p:spPr bwMode="auto">
          <a:xfrm>
            <a:off x="745441" y="749299"/>
            <a:ext cx="1768928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FFFF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941329" name="object 3"/>
          <p:cNvSpPr/>
          <p:nvPr/>
        </p:nvSpPr>
        <p:spPr bwMode="auto">
          <a:xfrm>
            <a:off x="834347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99336391" name="object 6"/>
          <p:cNvSpPr txBox="1"/>
          <p:nvPr/>
        </p:nvSpPr>
        <p:spPr bwMode="auto">
          <a:xfrm>
            <a:off x="9904623" y="882480"/>
            <a:ext cx="20764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1000" spc="104">
                <a:solidFill>
                  <a:srgbClr val="D0143D"/>
                </a:solidFill>
                <a:latin typeface="Montserrat Medium"/>
                <a:cs typeface="Arial"/>
              </a:rPr>
              <a:t>10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720942369" name="bg object 18"/>
          <p:cNvSpPr/>
          <p:nvPr/>
        </p:nvSpPr>
        <p:spPr bwMode="auto">
          <a:xfrm>
            <a:off x="2454339" y="975489"/>
            <a:ext cx="7369110" cy="58309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822789" name="Rectángulo 1"/>
          <p:cNvSpPr/>
          <p:nvPr/>
        </p:nvSpPr>
        <p:spPr bwMode="auto">
          <a:xfrm>
            <a:off x="811977" y="1435099"/>
            <a:ext cx="6729791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spc="104">
                <a:solidFill>
                  <a:srgbClr val="0F4890"/>
                </a:solidFill>
                <a:latin typeface="Montserrat"/>
                <a:cs typeface="Poppins"/>
              </a:rPr>
              <a:t>Hoja de ruta</a:t>
            </a:r>
            <a:endParaRPr lang="es-ES" sz="3200" b="1" spc="104">
              <a:solidFill>
                <a:srgbClr val="0F4890"/>
              </a:solidFill>
              <a:latin typeface="Montserrat"/>
              <a:cs typeface="Poppins"/>
            </a:endParaRPr>
          </a:p>
        </p:txBody>
      </p:sp>
      <p:sp>
        <p:nvSpPr>
          <p:cNvPr id="128963265" name="Rectángulo 4"/>
          <p:cNvSpPr/>
          <p:nvPr/>
        </p:nvSpPr>
        <p:spPr bwMode="auto">
          <a:xfrm>
            <a:off x="679449" y="2466008"/>
            <a:ext cx="9254379" cy="448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908" indent="-305908" algn="just">
              <a:buFont typeface="Arial"/>
              <a:buChar char="•"/>
              <a:defRPr/>
            </a:pPr>
            <a:r>
              <a:rPr lang="es-ES" sz="2400" b="1"/>
              <a:t>14 eventos</a:t>
            </a:r>
            <a:r>
              <a:rPr lang="es-ES" sz="2400"/>
              <a:t> colectivos para la presentación de la OAP y sus servicios en </a:t>
            </a:r>
            <a:r>
              <a:rPr lang="es-ES" sz="2400"/>
              <a:t>las diferentes </a:t>
            </a:r>
            <a:r>
              <a:rPr lang="es-ES" sz="2400"/>
              <a:t>comarcas de la provincia de Cáceres.  </a:t>
            </a:r>
            <a:endParaRPr lang="es-ES" sz="2400"/>
          </a:p>
          <a:p>
            <a:pPr marL="305908" indent="-305908" algn="just">
              <a:buFont typeface="Arial"/>
              <a:buChar char="•"/>
              <a:defRPr/>
            </a:pPr>
            <a:endParaRPr lang="es-ES" sz="2400"/>
          </a:p>
          <a:p>
            <a:pPr marL="305908" indent="-305908" algn="just">
              <a:buFont typeface="Arial"/>
              <a:buChar char="•"/>
              <a:defRPr/>
            </a:pPr>
            <a:r>
              <a:rPr lang="es-ES" sz="2400" b="1"/>
              <a:t>50 eventos colectivos para la sensibilización</a:t>
            </a:r>
            <a:r>
              <a:rPr lang="es-ES" sz="2400"/>
              <a:t> de al menos </a:t>
            </a:r>
            <a:r>
              <a:rPr lang="es-ES" sz="2400" b="1"/>
              <a:t>1.000</a:t>
            </a:r>
            <a:r>
              <a:rPr lang="es-ES" sz="2400"/>
              <a:t> empresas y personas emprendedoras interesadas en la </a:t>
            </a:r>
            <a:r>
              <a:rPr lang="es-ES" sz="2400"/>
              <a:t>digitalización</a:t>
            </a:r>
            <a:endParaRPr sz="2200"/>
          </a:p>
          <a:p>
            <a:pPr marL="305908" indent="-305908" algn="just">
              <a:buFont typeface="Arial"/>
              <a:buChar char="•"/>
              <a:defRPr/>
            </a:pPr>
            <a:endParaRPr lang="es-ES" sz="2400"/>
          </a:p>
          <a:p>
            <a:pPr marL="305908" lvl="0" indent="-305908" algn="just">
              <a:buFont typeface="Arial"/>
              <a:buChar char="•"/>
              <a:defRPr/>
            </a:pPr>
            <a:r>
              <a:rPr lang="es-ES" sz="2400" b="1"/>
              <a:t>14 eventos para facilitar conexión</a:t>
            </a:r>
            <a:r>
              <a:rPr lang="es-ES" sz="2400"/>
              <a:t> de la oferta de agentes digitalizadores, con la demanda de las empresas</a:t>
            </a:r>
            <a:r>
              <a:rPr lang="es-ES" sz="2400"/>
              <a:t>. </a:t>
            </a:r>
            <a:endParaRPr lang="es-ES" sz="2400"/>
          </a:p>
          <a:p>
            <a:pPr marL="305908" lvl="0" indent="-305908" algn="just">
              <a:buFont typeface="Arial"/>
              <a:buChar char="•"/>
              <a:defRPr/>
            </a:pPr>
            <a:endParaRPr lang="es-ES" sz="2400"/>
          </a:p>
          <a:p>
            <a:pPr marL="305908" indent="-305908" algn="just">
              <a:buFont typeface="Arial"/>
              <a:buChar char="•"/>
              <a:defRPr/>
            </a:pPr>
            <a:r>
              <a:rPr lang="es-ES" sz="2400" b="1"/>
              <a:t>Conseguir al menos un 50% de mujeres</a:t>
            </a:r>
            <a:r>
              <a:rPr lang="es-ES" sz="2400"/>
              <a:t> participantes en los diferentes servicios y actuaciones ofrecidos desde la OAP.</a:t>
            </a:r>
            <a:endParaRPr sz="2200"/>
          </a:p>
          <a:p>
            <a:pPr algn="just">
              <a:defRPr/>
            </a:pPr>
            <a:endParaRPr lang="es-ES" sz="2400" spc="4">
              <a:solidFill>
                <a:srgbClr val="3B3B3A"/>
              </a:solidFill>
              <a:latin typeface="Montserrat"/>
              <a:cs typeface="Verdana"/>
            </a:endParaRPr>
          </a:p>
        </p:txBody>
      </p:sp>
      <p:sp>
        <p:nvSpPr>
          <p:cNvPr id="1604070587" name="object 6"/>
          <p:cNvSpPr txBox="1"/>
          <p:nvPr/>
        </p:nvSpPr>
        <p:spPr bwMode="auto">
          <a:xfrm>
            <a:off x="573990" y="890098"/>
            <a:ext cx="1770366" cy="15021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0089906" name="object 3"/>
          <p:cNvSpPr txBox="1">
            <a:spLocks noGrp="1"/>
          </p:cNvSpPr>
          <p:nvPr>
            <p:ph type="title"/>
          </p:nvPr>
        </p:nvSpPr>
        <p:spPr bwMode="auto">
          <a:xfrm>
            <a:off x="829802" y="3340661"/>
            <a:ext cx="6243575" cy="10188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Equipo</a:t>
            </a:r>
            <a:endParaRPr sz="6600">
              <a:latin typeface="Montserrat"/>
            </a:endParaRPr>
          </a:p>
        </p:txBody>
      </p:sp>
      <p:sp>
        <p:nvSpPr>
          <p:cNvPr id="1113753380" name="object 6"/>
          <p:cNvSpPr txBox="1"/>
          <p:nvPr/>
        </p:nvSpPr>
        <p:spPr bwMode="auto">
          <a:xfrm>
            <a:off x="745440" y="749298"/>
            <a:ext cx="1768928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FFFFFF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013125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845942" y="4214089"/>
            <a:ext cx="3862409" cy="2722784"/>
          </a:xfrm>
          <a:prstGeom prst="rect">
            <a:avLst/>
          </a:prstGeom>
        </p:spPr>
      </p:pic>
      <p:sp>
        <p:nvSpPr>
          <p:cNvPr id="803939900" name="object 3"/>
          <p:cNvSpPr/>
          <p:nvPr/>
        </p:nvSpPr>
        <p:spPr bwMode="auto">
          <a:xfrm>
            <a:off x="834346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12908869" name="object 6"/>
          <p:cNvSpPr txBox="1"/>
          <p:nvPr/>
        </p:nvSpPr>
        <p:spPr bwMode="auto">
          <a:xfrm>
            <a:off x="9904623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</a:t>
            </a:r>
            <a:r>
              <a:rPr lang="es-ES" sz="1000" spc="103">
                <a:solidFill>
                  <a:srgbClr val="D0143D"/>
                </a:solidFill>
                <a:latin typeface="Montserrat Medium"/>
                <a:cs typeface="Arial"/>
              </a:rPr>
              <a:t>6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230845046" name="bg object 18"/>
          <p:cNvSpPr/>
          <p:nvPr/>
        </p:nvSpPr>
        <p:spPr bwMode="auto">
          <a:xfrm>
            <a:off x="2454338" y="975488"/>
            <a:ext cx="7369110" cy="58308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59452376" name="object 3"/>
          <p:cNvSpPr txBox="1"/>
          <p:nvPr/>
        </p:nvSpPr>
        <p:spPr bwMode="auto">
          <a:xfrm>
            <a:off x="858965" y="2122610"/>
            <a:ext cx="8964840" cy="23289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78" algn="just">
              <a:lnSpc>
                <a:spcPct val="133300"/>
              </a:lnSpc>
              <a:defRPr/>
            </a:pPr>
            <a:r>
              <a:rPr lang="es-ES" sz="1900" spc="3">
                <a:solidFill>
                  <a:srgbClr val="3B3B3A"/>
                </a:solidFill>
                <a:latin typeface="Calibri"/>
                <a:cs typeface="Calibri"/>
              </a:rPr>
              <a:t>Las </a:t>
            </a:r>
            <a:r>
              <a:rPr lang="es-ES" sz="1900" spc="3">
                <a:solidFill>
                  <a:srgbClr val="3B3B3A"/>
                </a:solidFill>
                <a:latin typeface="Calibri"/>
                <a:cs typeface="Calibri"/>
              </a:rPr>
              <a:t>Oficinas Acelera Pyme son unos espacios tanto físicos como virtual, cuyo objetivo es impulsar la transformación digital de las pequeñas y medianas empresas, autónomos en municipios menores de 20.000 habitantes de la provincia.</a:t>
            </a:r>
            <a:endParaRPr sz="1900">
              <a:latin typeface="Calibri"/>
              <a:cs typeface="Calibri"/>
            </a:endParaRPr>
          </a:p>
          <a:p>
            <a:pPr marL="12699" marR="5078">
              <a:lnSpc>
                <a:spcPct val="133300"/>
              </a:lnSpc>
              <a:defRPr/>
            </a:pPr>
            <a:endParaRPr sz="1900" spc="3">
              <a:solidFill>
                <a:srgbClr val="3B3B3A"/>
              </a:solidFill>
              <a:latin typeface="Calibri"/>
              <a:cs typeface="Calibri"/>
            </a:endParaRPr>
          </a:p>
          <a:p>
            <a:pPr marL="12699" marR="5078">
              <a:lnSpc>
                <a:spcPct val="133300"/>
              </a:lnSpc>
              <a:defRPr/>
            </a:pPr>
            <a:r>
              <a:rPr lang="es-ES" sz="1900" spc="3">
                <a:solidFill>
                  <a:srgbClr val="3B3B3A"/>
                </a:solidFill>
                <a:latin typeface="Calibri"/>
                <a:cs typeface="Calibri"/>
              </a:rPr>
              <a:t>Un </a:t>
            </a:r>
            <a:r>
              <a:rPr lang="es-ES" sz="1900" spc="3">
                <a:solidFill>
                  <a:srgbClr val="3B3B3A"/>
                </a:solidFill>
                <a:latin typeface="Calibri"/>
                <a:cs typeface="Calibri"/>
              </a:rPr>
              <a:t>servicio de proximidad que garantiza la máxima cobertura territorial con 6 oficinas físicas ubicadas en los municipios de</a:t>
            </a:r>
            <a:r>
              <a:rPr lang="es-ES" sz="1900" spc="3">
                <a:solidFill>
                  <a:srgbClr val="3B3B3A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39915063" name="Rectángulo 1"/>
          <p:cNvSpPr/>
          <p:nvPr/>
        </p:nvSpPr>
        <p:spPr bwMode="auto">
          <a:xfrm>
            <a:off x="811975" y="1435096"/>
            <a:ext cx="5406008" cy="5185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spc="103">
                <a:solidFill>
                  <a:srgbClr val="0F4890"/>
                </a:solidFill>
                <a:latin typeface="Calibri"/>
                <a:cs typeface="Calibri"/>
              </a:rPr>
              <a:t> OAPR en el territorio</a:t>
            </a:r>
            <a:endParaRPr sz="4800" b="1" spc="103">
              <a:solidFill>
                <a:srgbClr val="0F4890"/>
              </a:solidFill>
              <a:latin typeface="Calibri"/>
              <a:cs typeface="Calibri"/>
            </a:endParaRPr>
          </a:p>
        </p:txBody>
      </p:sp>
      <p:sp>
        <p:nvSpPr>
          <p:cNvPr id="1442595379" name="Rectángulo 4"/>
          <p:cNvSpPr/>
          <p:nvPr/>
        </p:nvSpPr>
        <p:spPr bwMode="auto">
          <a:xfrm>
            <a:off x="1974848" y="4591049"/>
            <a:ext cx="5403849" cy="2031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● </a:t>
            </a:r>
            <a:r>
              <a:rPr lang="es-ES" b="1"/>
              <a:t>1 Nodo Central en Cáceres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Nodo OAP en Valencia de Alcántara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Nodo OAP en Arroyo de la Luz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Nodo OAP en </a:t>
            </a:r>
            <a:r>
              <a:rPr lang="es-ES" b="1"/>
              <a:t>Miajadas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Nodo OAP en Trujillo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Nodo OAP en Moraleja</a:t>
            </a:r>
            <a:r>
              <a:rPr lang="es-ES"/>
              <a:t>.</a:t>
            </a:r>
            <a:endParaRPr/>
          </a:p>
          <a:p>
            <a:pPr>
              <a:defRPr/>
            </a:pPr>
            <a:r>
              <a:rPr lang="es-ES"/>
              <a:t>● </a:t>
            </a:r>
            <a:r>
              <a:rPr lang="es-ES" b="1"/>
              <a:t>1 Oficina </a:t>
            </a:r>
            <a:r>
              <a:rPr lang="es-ES" b="1"/>
              <a:t>Virtual</a:t>
            </a:r>
            <a:endParaRPr lang="es-ES" sz="1000" spc="3">
              <a:solidFill>
                <a:srgbClr val="3B3B3A"/>
              </a:solidFill>
              <a:latin typeface="Montserrat"/>
              <a:cs typeface="Verdana"/>
            </a:endParaRPr>
          </a:p>
        </p:txBody>
      </p:sp>
      <p:sp>
        <p:nvSpPr>
          <p:cNvPr id="62200734" name="object 6"/>
          <p:cNvSpPr txBox="1"/>
          <p:nvPr/>
        </p:nvSpPr>
        <p:spPr bwMode="auto">
          <a:xfrm>
            <a:off x="573988" y="864687"/>
            <a:ext cx="1771443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7"/>
              </a:spcBef>
              <a:defRPr/>
            </a:pPr>
            <a:r>
              <a:rPr lang="es-ES" sz="900" spc="51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6436776" name="object 5"/>
          <p:cNvSpPr/>
          <p:nvPr/>
        </p:nvSpPr>
        <p:spPr bwMode="auto">
          <a:xfrm>
            <a:off x="834342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98602124" name="object 6"/>
          <p:cNvSpPr txBox="1"/>
          <p:nvPr/>
        </p:nvSpPr>
        <p:spPr bwMode="auto">
          <a:xfrm>
            <a:off x="9904622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918676079" name="object 6"/>
          <p:cNvSpPr txBox="1"/>
          <p:nvPr/>
        </p:nvSpPr>
        <p:spPr bwMode="auto">
          <a:xfrm>
            <a:off x="821639" y="882479"/>
            <a:ext cx="1764965" cy="1502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C00000"/>
                </a:solidFill>
                <a:latin typeface="Montserrat Medium"/>
                <a:cs typeface="Poppins SemiBold"/>
              </a:rPr>
              <a:t>EQUIPO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94899353" name="bg object 18"/>
          <p:cNvSpPr/>
          <p:nvPr/>
        </p:nvSpPr>
        <p:spPr bwMode="auto">
          <a:xfrm>
            <a:off x="1365247" y="977898"/>
            <a:ext cx="8458200" cy="105561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868095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80335" y="1267497"/>
            <a:ext cx="3106589" cy="5522826"/>
          </a:xfrm>
          <a:prstGeom prst="rect">
            <a:avLst/>
          </a:prstGeom>
        </p:spPr>
      </p:pic>
      <p:sp>
        <p:nvSpPr>
          <p:cNvPr id="481021296" name=""/>
          <p:cNvSpPr txBox="1"/>
          <p:nvPr/>
        </p:nvSpPr>
        <p:spPr bwMode="auto">
          <a:xfrm flipH="0" flipV="0">
            <a:off x="549885" y="1209771"/>
            <a:ext cx="6346346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Circular Fab Arroyo de la Luz</a:t>
            </a: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Vanesa Merino Aparicio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vmerino@dip-caceres.es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618162891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402669" name="object 5"/>
          <p:cNvSpPr/>
          <p:nvPr/>
        </p:nvSpPr>
        <p:spPr bwMode="auto">
          <a:xfrm>
            <a:off x="834342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60788386" name="object 6"/>
          <p:cNvSpPr txBox="1"/>
          <p:nvPr/>
        </p:nvSpPr>
        <p:spPr bwMode="auto">
          <a:xfrm>
            <a:off x="9904622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918799798" name="object 6"/>
          <p:cNvSpPr txBox="1"/>
          <p:nvPr/>
        </p:nvSpPr>
        <p:spPr bwMode="auto">
          <a:xfrm>
            <a:off x="821639" y="882479"/>
            <a:ext cx="1764965" cy="1502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C00000"/>
                </a:solidFill>
                <a:latin typeface="Montserrat Medium"/>
                <a:cs typeface="Poppins SemiBold"/>
              </a:rPr>
              <a:t>EQUIPO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479276136" name="bg object 18"/>
          <p:cNvSpPr/>
          <p:nvPr/>
        </p:nvSpPr>
        <p:spPr bwMode="auto">
          <a:xfrm>
            <a:off x="1365247" y="977898"/>
            <a:ext cx="8458200" cy="105561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9671730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80335" y="1267497"/>
            <a:ext cx="3106589" cy="5522828"/>
          </a:xfrm>
          <a:prstGeom prst="rect">
            <a:avLst/>
          </a:prstGeom>
        </p:spPr>
      </p:pic>
      <p:sp>
        <p:nvSpPr>
          <p:cNvPr id="1410075437" name=""/>
          <p:cNvSpPr txBox="1"/>
          <p:nvPr/>
        </p:nvSpPr>
        <p:spPr bwMode="auto">
          <a:xfrm flipH="0" flipV="0">
            <a:off x="549884" y="1209771"/>
            <a:ext cx="6358584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Circular Fab Trujillo</a:t>
            </a: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Ricardo Pérez Antequera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rpereza@dip-caceres.es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669576642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314191" name="object 5"/>
          <p:cNvSpPr/>
          <p:nvPr/>
        </p:nvSpPr>
        <p:spPr bwMode="auto">
          <a:xfrm>
            <a:off x="834342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70787223" name="object 6"/>
          <p:cNvSpPr txBox="1"/>
          <p:nvPr/>
        </p:nvSpPr>
        <p:spPr bwMode="auto">
          <a:xfrm>
            <a:off x="9904622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06622388" name="object 6"/>
          <p:cNvSpPr txBox="1"/>
          <p:nvPr/>
        </p:nvSpPr>
        <p:spPr bwMode="auto">
          <a:xfrm>
            <a:off x="821639" y="882479"/>
            <a:ext cx="1764965" cy="1502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C00000"/>
                </a:solidFill>
                <a:latin typeface="Montserrat Medium"/>
                <a:cs typeface="Poppins SemiBold"/>
              </a:rPr>
              <a:t>EQUIPO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1969101952" name="bg object 18"/>
          <p:cNvSpPr/>
          <p:nvPr/>
        </p:nvSpPr>
        <p:spPr bwMode="auto">
          <a:xfrm>
            <a:off x="1365247" y="977898"/>
            <a:ext cx="8458200" cy="105561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6117202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84087" y="1267498"/>
            <a:ext cx="3102840" cy="5516159"/>
          </a:xfrm>
          <a:prstGeom prst="rect">
            <a:avLst/>
          </a:prstGeom>
        </p:spPr>
      </p:pic>
      <p:sp>
        <p:nvSpPr>
          <p:cNvPr id="1514970481" name=""/>
          <p:cNvSpPr txBox="1"/>
          <p:nvPr/>
        </p:nvSpPr>
        <p:spPr bwMode="auto">
          <a:xfrm flipH="0" flipV="0">
            <a:off x="549884" y="1209771"/>
            <a:ext cx="6375143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Circular Fab Miajadas</a:t>
            </a: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Jose Antonio Méndez Salazar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jamendez@dip-caceres.es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628885771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863299" name="object 5"/>
          <p:cNvSpPr/>
          <p:nvPr/>
        </p:nvSpPr>
        <p:spPr bwMode="auto">
          <a:xfrm>
            <a:off x="834342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50239553" name="object 6"/>
          <p:cNvSpPr txBox="1"/>
          <p:nvPr/>
        </p:nvSpPr>
        <p:spPr bwMode="auto">
          <a:xfrm>
            <a:off x="9904622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929195910" name="object 6"/>
          <p:cNvSpPr txBox="1"/>
          <p:nvPr/>
        </p:nvSpPr>
        <p:spPr bwMode="auto">
          <a:xfrm>
            <a:off x="821639" y="882479"/>
            <a:ext cx="1764965" cy="1502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C00000"/>
                </a:solidFill>
                <a:latin typeface="Montserrat Medium"/>
                <a:cs typeface="Poppins SemiBold"/>
              </a:rPr>
              <a:t>EQUIPO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915749914" name="bg object 18"/>
          <p:cNvSpPr/>
          <p:nvPr/>
        </p:nvSpPr>
        <p:spPr bwMode="auto">
          <a:xfrm>
            <a:off x="1365247" y="977898"/>
            <a:ext cx="8458200" cy="105561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164275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84086" y="1269999"/>
            <a:ext cx="3102840" cy="5504425"/>
          </a:xfrm>
          <a:prstGeom prst="rect">
            <a:avLst/>
          </a:prstGeom>
        </p:spPr>
      </p:pic>
      <p:sp>
        <p:nvSpPr>
          <p:cNvPr id="1815999844" name=""/>
          <p:cNvSpPr txBox="1"/>
          <p:nvPr/>
        </p:nvSpPr>
        <p:spPr bwMode="auto">
          <a:xfrm flipH="0" flipV="0">
            <a:off x="549884" y="1209771"/>
            <a:ext cx="6394223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Circular Fab Moraleja</a:t>
            </a: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Gabino Muriel Clemente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gmurielc@dip-caceres.es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689115442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 bwMode="auto">
          <a:xfrm>
            <a:off x="834344" y="6971290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 txBox="1"/>
          <p:nvPr/>
        </p:nvSpPr>
        <p:spPr bwMode="auto">
          <a:xfrm>
            <a:off x="9904623" y="882482"/>
            <a:ext cx="2076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000" spc="105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 bwMode="auto">
          <a:xfrm flipH="0" flipV="0">
            <a:off x="1119326" y="2349498"/>
            <a:ext cx="4951792" cy="47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OAP Rural</a:t>
            </a:r>
            <a:endParaRPr lang="es-ES" sz="2800" b="1" spc="104">
              <a:solidFill>
                <a:srgbClr val="0F4890"/>
              </a:solidFill>
              <a:latin typeface="Montserrat"/>
              <a:cs typeface="Poppin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i="0" u="none" strike="noStrike" cap="none" spc="104">
                <a:solidFill>
                  <a:srgbClr val="0F4890"/>
                </a:solidFill>
                <a:latin typeface="Montserrat"/>
                <a:ea typeface="Montserrat"/>
                <a:cs typeface="Poppins"/>
              </a:rPr>
              <a:t>Nuestros objetivos</a:t>
            </a:r>
            <a:r>
              <a:rPr lang="es-ES" sz="2800" b="1" spc="104">
                <a:solidFill>
                  <a:srgbClr val="0F4890"/>
                </a:solidFill>
                <a:latin typeface="Montserrat"/>
                <a:cs typeface="Poppins"/>
              </a:rPr>
              <a:t>	</a:t>
            </a:r>
            <a:endParaRPr sz="280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Servicios </a:t>
            </a: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ofrecidos</a:t>
            </a:r>
            <a:endParaRPr sz="220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El Kit </a:t>
            </a: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Digital</a:t>
            </a:r>
            <a:endParaRPr lang="es-ES" sz="2800" b="1" spc="104">
              <a:solidFill>
                <a:srgbClr val="0F4890"/>
              </a:solidFill>
              <a:latin typeface="Montserrat"/>
              <a:cs typeface="Poppin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spc="104">
                <a:solidFill>
                  <a:srgbClr val="0F4890"/>
                </a:solidFill>
                <a:latin typeface="Montserrat"/>
                <a:cs typeface="Poppins"/>
              </a:rPr>
              <a:t>Hoja de ruta</a:t>
            </a:r>
            <a:endParaRPr lang="es-ES" sz="2800" b="1" spc="103">
              <a:solidFill>
                <a:srgbClr val="0F4890"/>
              </a:solidFill>
              <a:latin typeface="Montserrat"/>
              <a:cs typeface="Poppin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800" b="1" spc="105">
                <a:solidFill>
                  <a:srgbClr val="0F4890"/>
                </a:solidFill>
                <a:latin typeface="Montserrat"/>
                <a:cs typeface="Poppins"/>
              </a:rPr>
              <a:t>Equipo</a:t>
            </a:r>
            <a:endParaRPr sz="2200"/>
          </a:p>
          <a:p>
            <a:pPr>
              <a:defRPr/>
            </a:pPr>
            <a:endParaRPr lang="es-ES" sz="2800" b="1" spc="105">
              <a:solidFill>
                <a:srgbClr val="0F4890"/>
              </a:solidFill>
              <a:latin typeface="Montserrat"/>
              <a:cs typeface="Poppins"/>
            </a:endParaRPr>
          </a:p>
          <a:p>
            <a:pPr>
              <a:defRPr/>
            </a:pPr>
            <a:endParaRPr lang="es-ES" sz="2400" b="1">
              <a:solidFill>
                <a:srgbClr val="0F4890"/>
              </a:solidFill>
              <a:latin typeface="Montserrat"/>
              <a:cs typeface="Poppins"/>
            </a:endParaRPr>
          </a:p>
        </p:txBody>
      </p:sp>
      <p:sp>
        <p:nvSpPr>
          <p:cNvPr id="16" name="object 6"/>
          <p:cNvSpPr txBox="1"/>
          <p:nvPr/>
        </p:nvSpPr>
        <p:spPr bwMode="auto">
          <a:xfrm>
            <a:off x="821642" y="882482"/>
            <a:ext cx="176280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900" spc="55">
                <a:solidFill>
                  <a:srgbClr val="C00000"/>
                </a:solidFill>
                <a:latin typeface="Montserrat Medium"/>
                <a:cs typeface="Poppins SemiBold"/>
              </a:rPr>
              <a:t>ÍNDICE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17" name="bg object 18"/>
          <p:cNvSpPr/>
          <p:nvPr/>
        </p:nvSpPr>
        <p:spPr bwMode="auto">
          <a:xfrm>
            <a:off x="1365250" y="977900"/>
            <a:ext cx="8458200" cy="105563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9" name="Gráfico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03850" y="2349500"/>
            <a:ext cx="4922662" cy="3681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7535685" name="object 5"/>
          <p:cNvSpPr/>
          <p:nvPr/>
        </p:nvSpPr>
        <p:spPr bwMode="auto">
          <a:xfrm>
            <a:off x="834342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10559959" name="object 6"/>
          <p:cNvSpPr txBox="1"/>
          <p:nvPr/>
        </p:nvSpPr>
        <p:spPr bwMode="auto">
          <a:xfrm>
            <a:off x="9904622" y="882479"/>
            <a:ext cx="207643" cy="166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sz="1000" spc="103">
                <a:solidFill>
                  <a:srgbClr val="D0143D"/>
                </a:solidFill>
                <a:latin typeface="Montserrat Medium"/>
                <a:cs typeface="Arial"/>
              </a:rPr>
              <a:t>03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19196071" name="object 6"/>
          <p:cNvSpPr txBox="1"/>
          <p:nvPr/>
        </p:nvSpPr>
        <p:spPr bwMode="auto">
          <a:xfrm>
            <a:off x="821639" y="882479"/>
            <a:ext cx="1764965" cy="1502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8"/>
              </a:spcBef>
              <a:defRPr/>
            </a:pPr>
            <a:r>
              <a:rPr lang="es-ES" sz="900" spc="52">
                <a:solidFill>
                  <a:srgbClr val="C00000"/>
                </a:solidFill>
                <a:latin typeface="Montserrat Medium"/>
                <a:cs typeface="Poppins SemiBold"/>
              </a:rPr>
              <a:t>EQUIPO</a:t>
            </a:r>
            <a:endParaRPr sz="900">
              <a:solidFill>
                <a:srgbClr val="C00000"/>
              </a:solidFill>
              <a:latin typeface="Montserrat Medium"/>
              <a:cs typeface="Poppins SemiBold"/>
            </a:endParaRPr>
          </a:p>
        </p:txBody>
      </p:sp>
      <p:sp>
        <p:nvSpPr>
          <p:cNvPr id="943952689" name="bg object 18"/>
          <p:cNvSpPr/>
          <p:nvPr/>
        </p:nvSpPr>
        <p:spPr bwMode="auto">
          <a:xfrm>
            <a:off x="1365247" y="977898"/>
            <a:ext cx="8458200" cy="105561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65794459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90687" y="1269997"/>
            <a:ext cx="3096239" cy="5504424"/>
          </a:xfrm>
          <a:prstGeom prst="rect">
            <a:avLst/>
          </a:prstGeom>
        </p:spPr>
      </p:pic>
      <p:sp>
        <p:nvSpPr>
          <p:cNvPr id="1240070971" name=""/>
          <p:cNvSpPr txBox="1"/>
          <p:nvPr/>
        </p:nvSpPr>
        <p:spPr bwMode="auto">
          <a:xfrm flipH="0" flipV="0">
            <a:off x="594434" y="1269996"/>
            <a:ext cx="7121692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Circular Fab </a:t>
            </a:r>
            <a:endParaRPr lang="es-ES" sz="3600" b="0" i="0" u="none" strike="noStrike" cap="none" spc="102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lvl="1" algn="l">
              <a:defRPr/>
            </a:pPr>
            <a:r>
              <a:rPr lang="es-ES" sz="3600" b="0" i="0" u="none" strike="noStrike" cap="none" spc="102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Valencia de Alcántara</a:t>
            </a: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lvl="1" algn="l">
              <a:defRPr/>
            </a:pPr>
            <a:endParaRPr sz="3600" b="0" spc="102">
              <a:solidFill>
                <a:schemeClr val="tx2"/>
              </a:solidFill>
              <a:latin typeface="Calibri"/>
              <a:cs typeface="Calibri"/>
            </a:endParaRPr>
          </a:p>
          <a:p>
            <a:pPr marL="741078" lvl="1" indent="-283878" algn="l">
              <a:buFont typeface="Arial"/>
              <a:buChar char="–"/>
              <a:defRPr/>
            </a:pPr>
            <a:endParaRPr sz="2400" b="1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Isabel Mª Gutierrez Gibello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imgutierrez@dip-caceres.es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  <a:p>
            <a:pPr marL="807165" lvl="1" indent="-349965" algn="l">
              <a:lnSpc>
                <a:spcPct val="150000"/>
              </a:lnSpc>
              <a:buFont typeface="Arial"/>
              <a:buChar char="–"/>
              <a:defRPr/>
            </a:pPr>
            <a:r>
              <a:rPr lang="es-ES" sz="2400" b="0" i="0" u="none" strike="noStrike" cap="none" spc="102">
                <a:solidFill>
                  <a:srgbClr val="FF0000"/>
                </a:solidFill>
                <a:latin typeface="Calibri"/>
                <a:cs typeface="Calibri"/>
              </a:rPr>
              <a:t>606830194</a:t>
            </a:r>
            <a:endParaRPr lang="es-ES" sz="2400" b="0" i="0" u="none" strike="noStrike" cap="none" spc="102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áfico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04413" y="1487224"/>
            <a:ext cx="2866783" cy="6499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 flipV="1">
            <a:off x="835728" y="975491"/>
            <a:ext cx="9250680" cy="78516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835786" y="6971294"/>
            <a:ext cx="9250680" cy="0"/>
          </a:xfrm>
          <a:custGeom>
            <a:avLst/>
            <a:gdLst/>
            <a:ahLst/>
            <a:cxnLst/>
            <a:rect l="l" t="t" r="r" b="b"/>
            <a:pathLst>
              <a:path w="9250680" fill="norm" stroke="1" extrusionOk="0">
                <a:moveTo>
                  <a:pt x="0" y="0"/>
                </a:moveTo>
                <a:lnTo>
                  <a:pt x="9250578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97647" y="3244980"/>
            <a:ext cx="2926839" cy="1257040"/>
          </a:xfrm>
          <a:prstGeom prst="rect">
            <a:avLst/>
          </a:prstGeom>
        </p:spPr>
      </p:pic>
      <p:pic>
        <p:nvPicPr>
          <p:cNvPr id="5192980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01094" y="6126525"/>
            <a:ext cx="9919943" cy="562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829804" y="3340663"/>
            <a:ext cx="624141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Oficina </a:t>
            </a:r>
            <a:r>
              <a:rPr lang="es-ES" sz="6600">
                <a:solidFill>
                  <a:srgbClr val="FFFFFF"/>
                </a:solidFill>
                <a:latin typeface="Montserrat"/>
              </a:rPr>
              <a:t>AceleraPyme</a:t>
            </a:r>
            <a:r>
              <a:rPr lang="es-ES" sz="6600">
                <a:solidFill>
                  <a:srgbClr val="FFFFFF"/>
                </a:solidFill>
                <a:latin typeface="Montserrat"/>
              </a:rPr>
              <a:t> Rural</a:t>
            </a:r>
            <a:endParaRPr sz="6600">
              <a:latin typeface="Montserra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745441" y="824409"/>
            <a:ext cx="1763527" cy="15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900" spc="55">
                <a:solidFill>
                  <a:srgbClr val="FFFFFF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266533" name="object 3"/>
          <p:cNvSpPr/>
          <p:nvPr/>
        </p:nvSpPr>
        <p:spPr bwMode="auto">
          <a:xfrm>
            <a:off x="834347" y="6971289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90569748" name="object 6"/>
          <p:cNvSpPr txBox="1"/>
          <p:nvPr/>
        </p:nvSpPr>
        <p:spPr bwMode="auto">
          <a:xfrm>
            <a:off x="9904623" y="882480"/>
            <a:ext cx="20764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9"/>
              </a:spcBef>
              <a:defRPr/>
            </a:pPr>
            <a:r>
              <a:rPr sz="1000" spc="104">
                <a:solidFill>
                  <a:srgbClr val="D0143D"/>
                </a:solidFill>
                <a:latin typeface="Montserrat Medium"/>
                <a:cs typeface="Arial"/>
              </a:rPr>
              <a:t>0</a:t>
            </a:r>
            <a:r>
              <a:rPr lang="es-ES" sz="1000" spc="104">
                <a:solidFill>
                  <a:srgbClr val="D0143D"/>
                </a:solidFill>
                <a:latin typeface="Montserrat Medium"/>
                <a:cs typeface="Arial"/>
              </a:rPr>
              <a:t>6</a:t>
            </a:r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2129251543" name="object 3"/>
          <p:cNvSpPr txBox="1"/>
          <p:nvPr/>
        </p:nvSpPr>
        <p:spPr bwMode="auto">
          <a:xfrm flipH="0" flipV="0">
            <a:off x="654890" y="1877391"/>
            <a:ext cx="9757879" cy="4747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296577" marR="5077" indent="-283878">
              <a:lnSpc>
                <a:spcPct val="200000"/>
              </a:lnSpc>
              <a:buFont typeface="Arial"/>
              <a:buChar char="•"/>
              <a:defRPr/>
            </a:pPr>
            <a:endParaRPr lang="es-ES" sz="2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96577" marR="5078" indent="-283878">
              <a:lnSpc>
                <a:spcPct val="200000"/>
              </a:lnSpc>
              <a:buFont typeface="Arial"/>
              <a:buChar char="•"/>
              <a:defRPr/>
            </a:pPr>
            <a:r>
              <a:rPr lang="es-E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uestas en marcha en toda España por Red.es</a:t>
            </a:r>
            <a:endParaRPr lang="es-ES" sz="2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296577" marR="5077" indent="-283878">
              <a:lnSpc>
                <a:spcPct val="200000"/>
              </a:lnSpc>
              <a:buFont typeface="Arial"/>
              <a:buChar char="•"/>
              <a:defRPr/>
            </a:pPr>
            <a:r>
              <a:rPr lang="es-E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resupuesto global de 23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,8 millones de euros</a:t>
            </a:r>
            <a:endParaRPr lang="es-ES" sz="2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96577" marR="5077" indent="-283878">
              <a:lnSpc>
                <a:spcPct val="200000"/>
              </a:lnSpc>
              <a:buFont typeface="Arial"/>
              <a:buChar char="•"/>
              <a:defRPr/>
            </a:pPr>
            <a:r>
              <a:rPr lang="es-E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ctuaciones financiadas por el Plan de Recuperación, Transformación y Resiliencia a través de los fondos Next 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Generation</a:t>
            </a:r>
            <a:r>
              <a:rPr lang="es-ES" sz="2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EU</a:t>
            </a:r>
            <a:endParaRPr lang="es-ES" sz="2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96577" marR="5077" indent="-283878">
              <a:lnSpc>
                <a:spcPct val="133300"/>
              </a:lnSpc>
              <a:buFont typeface="Arial"/>
              <a:buChar char="•"/>
              <a:defRPr/>
            </a:pPr>
            <a:endParaRPr lang="es-ES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08463" marR="5079" indent="-195763">
              <a:lnSpc>
                <a:spcPct val="133300"/>
              </a:lnSpc>
              <a:buFont typeface="Arial"/>
              <a:buChar char="•"/>
              <a:defRPr/>
            </a:pPr>
            <a:endParaRPr lang="es-ES" sz="1000">
              <a:latin typeface="Montserrat"/>
              <a:cs typeface="Verdana"/>
            </a:endParaRPr>
          </a:p>
          <a:p>
            <a:pPr marL="208463" marR="5079" indent="-195763">
              <a:lnSpc>
                <a:spcPct val="133300"/>
              </a:lnSpc>
              <a:buFont typeface="Arial"/>
              <a:buChar char="•"/>
              <a:defRPr/>
            </a:pPr>
            <a:endParaRPr sz="1000">
              <a:latin typeface="Montserrat"/>
              <a:cs typeface="Verdana"/>
            </a:endParaRPr>
          </a:p>
        </p:txBody>
      </p:sp>
      <p:sp>
        <p:nvSpPr>
          <p:cNvPr id="1456282302" name="Rectángulo 1"/>
          <p:cNvSpPr/>
          <p:nvPr/>
        </p:nvSpPr>
        <p:spPr bwMode="auto">
          <a:xfrm>
            <a:off x="654890" y="1350104"/>
            <a:ext cx="5420408" cy="64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0" i="0" u="none" strike="noStrike" cap="none" spc="100">
                <a:solidFill>
                  <a:schemeClr val="tx2"/>
                </a:solidFill>
                <a:latin typeface="Calibri"/>
                <a:cs typeface="Calibri"/>
              </a:rPr>
              <a:t>Punto de partida</a:t>
            </a:r>
            <a:endParaRPr lang="es-ES" sz="3200" b="1" spc="103">
              <a:solidFill>
                <a:srgbClr val="0F4890"/>
              </a:solidFill>
              <a:latin typeface="Montserrat"/>
              <a:cs typeface="Poppins"/>
            </a:endParaRPr>
          </a:p>
        </p:txBody>
      </p:sp>
      <p:sp>
        <p:nvSpPr>
          <p:cNvPr id="1952568397" name="object 6"/>
          <p:cNvSpPr txBox="1"/>
          <p:nvPr/>
        </p:nvSpPr>
        <p:spPr bwMode="auto">
          <a:xfrm>
            <a:off x="573988" y="864687"/>
            <a:ext cx="1771803" cy="15021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7"/>
              </a:spcBef>
              <a:defRPr/>
            </a:pPr>
            <a:r>
              <a:rPr lang="es-ES" sz="900" spc="51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  <p:sp>
        <p:nvSpPr>
          <p:cNvPr id="173806433" name="bg object 18"/>
          <p:cNvSpPr/>
          <p:nvPr/>
        </p:nvSpPr>
        <p:spPr bwMode="auto">
          <a:xfrm>
            <a:off x="2454338" y="975488"/>
            <a:ext cx="7369110" cy="58308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829803" y="3340662"/>
            <a:ext cx="6247894" cy="2024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Nuestros objetivos</a:t>
            </a:r>
            <a:endParaRPr sz="6600">
              <a:latin typeface="Montserrat"/>
            </a:endParaRPr>
          </a:p>
        </p:txBody>
      </p:sp>
      <p:sp>
        <p:nvSpPr>
          <p:cNvPr id="898262809" name="object 6"/>
          <p:cNvSpPr txBox="1"/>
          <p:nvPr/>
        </p:nvSpPr>
        <p:spPr bwMode="auto">
          <a:xfrm>
            <a:off x="745441" y="824409"/>
            <a:ext cx="1763886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FFFF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834348" y="6971290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6"/>
          <p:cNvSpPr txBox="1"/>
          <p:nvPr/>
        </p:nvSpPr>
        <p:spPr bwMode="auto">
          <a:xfrm>
            <a:off x="9904623" y="882482"/>
            <a:ext cx="2076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000" spc="105">
                <a:solidFill>
                  <a:srgbClr val="D0143D"/>
                </a:solidFill>
                <a:latin typeface="Montserrat Medium"/>
                <a:cs typeface="Arial"/>
              </a:rPr>
              <a:t>0</a:t>
            </a:r>
            <a:fld id="{F6EBE848-F84A-4846-A61F-1A98B8B60F56}" type="slidenum">
              <a:rPr lang="es-ES" sz="1000" spc="105">
                <a:solidFill>
                  <a:srgbClr val="D0143D"/>
                </a:solidFill>
                <a:latin typeface="Montserrat Medium"/>
                <a:cs typeface="Arial"/>
              </a:rPr>
              <a:t/>
            </a:fld>
            <a:r>
              <a:rPr sz="1000" spc="-180">
                <a:solidFill>
                  <a:srgbClr val="D0143D"/>
                </a:solidFill>
                <a:latin typeface="Montserrat Medium"/>
                <a:cs typeface="Arial"/>
              </a:rPr>
              <a:t> 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" name="bg object 18"/>
          <p:cNvSpPr/>
          <p:nvPr/>
        </p:nvSpPr>
        <p:spPr bwMode="auto">
          <a:xfrm>
            <a:off x="2454340" y="975491"/>
            <a:ext cx="7369110" cy="58310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Rectángulo 4"/>
          <p:cNvSpPr/>
          <p:nvPr/>
        </p:nvSpPr>
        <p:spPr bwMode="auto">
          <a:xfrm>
            <a:off x="754426" y="1598924"/>
            <a:ext cx="9254018" cy="530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● </a:t>
            </a:r>
            <a:r>
              <a:rPr lang="es-ES" sz="2400" b="1" i="1" spc="5">
                <a:solidFill>
                  <a:srgbClr val="3B3B3A"/>
                </a:solidFill>
                <a:latin typeface="Calibri"/>
                <a:cs typeface="Calibri"/>
              </a:rPr>
              <a:t>Sensibilizar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, para reducir la sensación de incertidumbre que puede provocar la falta de experiencia hacia la digitalización de un negocio en el medio rural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.</a:t>
            </a:r>
            <a:endParaRPr lang="es-ES" sz="2400" spc="4">
              <a:solidFill>
                <a:srgbClr val="3B3B3A"/>
              </a:solidFill>
              <a:latin typeface="Calibri"/>
              <a:cs typeface="Calibri"/>
            </a:endParaRPr>
          </a:p>
          <a:p>
            <a:pPr algn="just">
              <a:defRPr/>
            </a:pPr>
            <a:endParaRPr sz="2200">
              <a:latin typeface="Calibri"/>
              <a:cs typeface="Calibri"/>
            </a:endParaRPr>
          </a:p>
          <a:p>
            <a:pPr algn="just">
              <a:defRPr/>
            </a:pPr>
            <a:r>
              <a:rPr lang="es-ES" sz="2400" b="0" i="0" u="none" strike="noStrike" cap="none" spc="4">
                <a:solidFill>
                  <a:srgbClr val="3B3B3A"/>
                </a:solidFill>
                <a:latin typeface="Calibri"/>
                <a:ea typeface="Calibri"/>
                <a:cs typeface="Calibri"/>
              </a:rPr>
              <a:t>● </a:t>
            </a:r>
            <a:r>
              <a:rPr lang="es-ES" sz="2400" b="1" i="1" u="none" strike="noStrike" cap="none" spc="4">
                <a:solidFill>
                  <a:srgbClr val="3B3B3A"/>
                </a:solidFill>
                <a:latin typeface="Calibri"/>
                <a:ea typeface="Calibri"/>
                <a:cs typeface="Calibri"/>
              </a:rPr>
              <a:t>Transformar</a:t>
            </a:r>
            <a:r>
              <a:rPr lang="es-ES" sz="2400" b="0" i="0" u="none" strike="noStrike" cap="none" spc="4">
                <a:solidFill>
                  <a:srgbClr val="3B3B3A"/>
                </a:solidFill>
                <a:latin typeface="Calibri"/>
                <a:ea typeface="Calibri"/>
                <a:cs typeface="Calibri"/>
              </a:rPr>
              <a:t>, haciendo evidentes los cambios generados en las empresas usuarias a lo largo del proyecto, sirviendo de referencia para otras empresas que aún no hayan iniciado sus propios procesos de digitalización</a:t>
            </a:r>
            <a:endParaRPr sz="2400">
              <a:latin typeface="Calibri"/>
              <a:cs typeface="Calibri"/>
            </a:endParaRPr>
          </a:p>
          <a:p>
            <a:pPr algn="just">
              <a:defRPr/>
            </a:pPr>
            <a:endParaRPr sz="2400" spc="5">
              <a:solidFill>
                <a:srgbClr val="3B3B3A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● </a:t>
            </a:r>
            <a:r>
              <a:rPr lang="es-ES" sz="2400" b="1" i="1" spc="5">
                <a:solidFill>
                  <a:srgbClr val="3B3B3A"/>
                </a:solidFill>
                <a:latin typeface="Calibri"/>
                <a:cs typeface="Calibri"/>
              </a:rPr>
              <a:t>Acompañar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, formando parte de la experiencia transformadora que vivirán las empresas que se beneficien de los servicios ofrecidos desde la 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OAPR, 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evitando que ninguna se quede en el camino por falta de soporte profesional</a:t>
            </a:r>
            <a:r>
              <a:rPr lang="es-ES" sz="2400" spc="5">
                <a:solidFill>
                  <a:srgbClr val="3B3B3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>
              <a:defRPr/>
            </a:pPr>
            <a:endParaRPr sz="2200" spc="5">
              <a:solidFill>
                <a:srgbClr val="3B3B3A"/>
              </a:solidFill>
              <a:latin typeface="Calibri"/>
              <a:cs typeface="Calibri"/>
            </a:endParaRPr>
          </a:p>
          <a:p>
            <a:pPr>
              <a:defRPr/>
            </a:pPr>
            <a:endParaRPr lang="es-ES" sz="1000" spc="5">
              <a:solidFill>
                <a:srgbClr val="3B3B3A"/>
              </a:solidFill>
              <a:latin typeface="Montserrat"/>
              <a:cs typeface="Verdana"/>
            </a:endParaRPr>
          </a:p>
        </p:txBody>
      </p:sp>
      <p:sp>
        <p:nvSpPr>
          <p:cNvPr id="115627732" name="object 6"/>
          <p:cNvSpPr txBox="1"/>
          <p:nvPr/>
        </p:nvSpPr>
        <p:spPr bwMode="auto">
          <a:xfrm>
            <a:off x="573990" y="864689"/>
            <a:ext cx="1771445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0605882" name="object 3"/>
          <p:cNvSpPr txBox="1">
            <a:spLocks noGrp="1"/>
          </p:cNvSpPr>
          <p:nvPr>
            <p:ph type="title"/>
          </p:nvPr>
        </p:nvSpPr>
        <p:spPr bwMode="auto">
          <a:xfrm>
            <a:off x="829803" y="3340662"/>
            <a:ext cx="6241413" cy="204414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Servicios ofrecidos</a:t>
            </a:r>
            <a:endParaRPr sz="6600">
              <a:latin typeface="Montserrat"/>
            </a:endParaRPr>
          </a:p>
        </p:txBody>
      </p:sp>
      <p:sp>
        <p:nvSpPr>
          <p:cNvPr id="2036470863" name="object 6"/>
          <p:cNvSpPr txBox="1"/>
          <p:nvPr/>
        </p:nvSpPr>
        <p:spPr bwMode="auto">
          <a:xfrm>
            <a:off x="573990" y="864689"/>
            <a:ext cx="1770726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chemeClr val="bg1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chemeClr val="bg1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834348" y="6971290"/>
            <a:ext cx="9252585" cy="0"/>
          </a:xfrm>
          <a:custGeom>
            <a:avLst/>
            <a:gdLst/>
            <a:ahLst/>
            <a:cxnLst/>
            <a:rect l="l" t="t" r="r" b="b"/>
            <a:pathLst>
              <a:path w="9252585" fill="norm" stroke="1" extrusionOk="0">
                <a:moveTo>
                  <a:pt x="0" y="0"/>
                </a:moveTo>
                <a:lnTo>
                  <a:pt x="9252013" y="0"/>
                </a:lnTo>
              </a:path>
            </a:pathLst>
          </a:custGeom>
          <a:ln w="12700">
            <a:solidFill>
              <a:srgbClr val="E4332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6"/>
          <p:cNvSpPr txBox="1"/>
          <p:nvPr/>
        </p:nvSpPr>
        <p:spPr bwMode="auto">
          <a:xfrm>
            <a:off x="9904622" y="882480"/>
            <a:ext cx="214484" cy="16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1000" spc="105">
                <a:solidFill>
                  <a:srgbClr val="D0143D"/>
                </a:solidFill>
                <a:latin typeface="Montserrat Medium"/>
                <a:cs typeface="Arial"/>
              </a:rPr>
              <a:t>13</a:t>
            </a:r>
            <a:endParaRPr sz="1000">
              <a:latin typeface="Montserrat Medium"/>
              <a:cs typeface="Arial"/>
            </a:endParaRPr>
          </a:p>
        </p:txBody>
      </p:sp>
      <p:sp>
        <p:nvSpPr>
          <p:cNvPr id="13" name="bg object 18"/>
          <p:cNvSpPr/>
          <p:nvPr/>
        </p:nvSpPr>
        <p:spPr bwMode="auto">
          <a:xfrm>
            <a:off x="2454340" y="975489"/>
            <a:ext cx="7369110" cy="1678809"/>
          </a:xfrm>
          <a:custGeom>
            <a:avLst/>
            <a:gdLst/>
            <a:ahLst/>
            <a:cxnLst/>
            <a:rect l="l" t="t" r="r" b="b"/>
            <a:pathLst>
              <a:path w="7632065" fill="norm" stroke="1" extrusionOk="0">
                <a:moveTo>
                  <a:pt x="0" y="0"/>
                </a:moveTo>
                <a:lnTo>
                  <a:pt x="7632014" y="0"/>
                </a:lnTo>
              </a:path>
            </a:pathLst>
          </a:custGeom>
          <a:ln w="12700">
            <a:solidFill>
              <a:srgbClr val="D0143D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Rectángulo 1"/>
          <p:cNvSpPr/>
          <p:nvPr/>
        </p:nvSpPr>
        <p:spPr bwMode="auto">
          <a:xfrm>
            <a:off x="811977" y="1177212"/>
            <a:ext cx="9394270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spc="105">
                <a:solidFill>
                  <a:srgbClr val="0F4890"/>
                </a:solidFill>
                <a:latin typeface="Calibri"/>
                <a:cs typeface="Calibri"/>
              </a:rPr>
              <a:t>Servicios ofrecidos por la Oficina </a:t>
            </a:r>
            <a:r>
              <a:rPr lang="es-ES" sz="2800" b="1" spc="105">
                <a:solidFill>
                  <a:srgbClr val="0F4890"/>
                </a:solidFill>
                <a:latin typeface="Calibri"/>
                <a:cs typeface="Calibri"/>
              </a:rPr>
              <a:t>AceleraPyme</a:t>
            </a:r>
            <a:r>
              <a:rPr lang="es-ES" sz="2800" b="1" spc="105">
                <a:solidFill>
                  <a:srgbClr val="0F4890"/>
                </a:solidFill>
                <a:latin typeface="Calibri"/>
                <a:cs typeface="Calibri"/>
              </a:rPr>
              <a:t> Rural</a:t>
            </a:r>
            <a:endParaRPr sz="4800" b="1" spc="105">
              <a:solidFill>
                <a:srgbClr val="0F4890"/>
              </a:solidFill>
              <a:latin typeface="Calibri"/>
              <a:cs typeface="Calibri"/>
            </a:endParaRPr>
          </a:p>
        </p:txBody>
      </p:sp>
      <p:sp>
        <p:nvSpPr>
          <p:cNvPr id="16" name="object 3"/>
          <p:cNvSpPr txBox="1"/>
          <p:nvPr/>
        </p:nvSpPr>
        <p:spPr bwMode="auto">
          <a:xfrm>
            <a:off x="834346" y="1903365"/>
            <a:ext cx="8286239" cy="4706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buFont typeface="Arial"/>
              <a:buChar char="•"/>
              <a:defRPr/>
            </a:pPr>
            <a:r>
              <a:rPr lang="es-ES" sz="2200"/>
              <a:t>Servicio </a:t>
            </a:r>
            <a:r>
              <a:rPr lang="es-ES" sz="2200"/>
              <a:t>de</a:t>
            </a:r>
            <a:r>
              <a:rPr lang="es-ES" sz="2200" b="1"/>
              <a:t> atención presencial</a:t>
            </a:r>
            <a:r>
              <a:rPr lang="es-ES" sz="2200"/>
              <a:t>, que incluye un asesoramiento y la resolución de consultas de los usuarios acerca de los nuevos procesos de transformación digital.</a:t>
            </a: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r>
              <a:rPr lang="es-ES" sz="2200"/>
              <a:t>Servicio de </a:t>
            </a:r>
            <a:r>
              <a:rPr lang="es-ES" sz="2200" b="1"/>
              <a:t>atención remota</a:t>
            </a:r>
            <a:r>
              <a:rPr lang="es-ES" sz="2200"/>
              <a:t>, para resolver cuestiones a las pymes en materia de transformación digital.</a:t>
            </a: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r>
              <a:rPr lang="es-ES" sz="2200" b="1"/>
              <a:t>Jornadas técnicas</a:t>
            </a:r>
            <a:r>
              <a:rPr lang="es-ES" sz="2200"/>
              <a:t> en las que se tratan temas determinados, vinculados con la transformación digital.</a:t>
            </a: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r>
              <a:rPr lang="es-ES" sz="2200" b="1"/>
              <a:t>Talleres prácticos</a:t>
            </a:r>
            <a:r>
              <a:rPr lang="es-ES" sz="2200"/>
              <a:t>, relacionados con la incorporación de las TIC en los procesos productivos de las pymes.</a:t>
            </a:r>
            <a:endParaRPr sz="2200"/>
          </a:p>
          <a:p>
            <a:pPr lvl="0" algn="just">
              <a:defRPr/>
            </a:pPr>
            <a:endParaRPr sz="2200"/>
          </a:p>
          <a:p>
            <a:pPr marL="285750" lvl="0" indent="-285750" algn="just">
              <a:buFont typeface="Arial"/>
              <a:buChar char="•"/>
              <a:defRPr/>
            </a:pPr>
            <a:r>
              <a:rPr lang="es-ES" sz="2200" b="1"/>
              <a:t>Información </a:t>
            </a:r>
            <a:r>
              <a:rPr lang="es-ES" sz="2200"/>
              <a:t>sobre acceso a la </a:t>
            </a:r>
            <a:r>
              <a:rPr lang="es-ES" sz="2200" b="1" i="0"/>
              <a:t>financiación pública y privada</a:t>
            </a:r>
            <a:endParaRPr sz="2200"/>
          </a:p>
        </p:txBody>
      </p:sp>
      <p:sp>
        <p:nvSpPr>
          <p:cNvPr id="957029352" name="object 6"/>
          <p:cNvSpPr txBox="1"/>
          <p:nvPr/>
        </p:nvSpPr>
        <p:spPr bwMode="auto">
          <a:xfrm>
            <a:off x="612091" y="882480"/>
            <a:ext cx="1770007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rgbClr val="FF0000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rgbClr val="FF0000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829804" y="3340663"/>
            <a:ext cx="6241415" cy="1028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S" sz="6600">
                <a:solidFill>
                  <a:srgbClr val="FFFFFF"/>
                </a:solidFill>
                <a:latin typeface="Montserrat"/>
              </a:rPr>
              <a:t>El Kit Digital</a:t>
            </a:r>
            <a:endParaRPr sz="6600">
              <a:latin typeface="Montserrat"/>
            </a:endParaRPr>
          </a:p>
        </p:txBody>
      </p:sp>
      <p:sp>
        <p:nvSpPr>
          <p:cNvPr id="146867974" name="object 6"/>
          <p:cNvSpPr txBox="1"/>
          <p:nvPr/>
        </p:nvSpPr>
        <p:spPr bwMode="auto">
          <a:xfrm>
            <a:off x="573991" y="864689"/>
            <a:ext cx="1770367" cy="1502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es-ES" sz="900" spc="54">
                <a:solidFill>
                  <a:schemeClr val="bg1"/>
                </a:solidFill>
                <a:latin typeface="Montserrat Medium"/>
                <a:cs typeface="Poppins SemiBold"/>
              </a:rPr>
              <a:t>El programa Acelera PYME </a:t>
            </a:r>
            <a:endParaRPr sz="900">
              <a:solidFill>
                <a:schemeClr val="bg1"/>
              </a:solidFill>
              <a:latin typeface="Montserrat Medium"/>
              <a:cs typeface="Poppi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0143D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ONLYOFFICE/7.3.0.184</Application>
  <DocSecurity>0</DocSecurity>
  <PresentationFormat>Personalizado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Acelera_pyme_manual</dc:title>
  <dc:subject/>
  <dc:creator>DAMASO LOZANO MOLANO</dc:creator>
  <cp:keywords/>
  <dc:description/>
  <dc:identifier/>
  <dc:language/>
  <cp:lastModifiedBy/>
  <cp:revision>92</cp:revision>
  <dcterms:created xsi:type="dcterms:W3CDTF">2021-05-28T10:18:10Z</dcterms:created>
  <dcterms:modified xsi:type="dcterms:W3CDTF">2023-04-19T06:33:58Z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2021-05-28T00:00:00Z</vt:filetime>
  </property>
  <property fmtid="{D5CDD505-2E9C-101B-9397-08002B2CF9AE}" pid="5" name="ContentTypeId">
    <vt:lpwstr>0x0101008761BB02AB5D4E4A90ECD872E98302A5</vt:lpwstr>
  </property>
</Properties>
</file>