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41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jpeg" ContentType="image/jpeg"/>
  <Override PartName="/ppt/media/image19.jpeg" ContentType="image/jpeg"/>
  <Override PartName="/ppt/media/image22.png" ContentType="image/png"/>
  <Override PartName="/ppt/media/image20.jpeg" ContentType="image/jpeg"/>
  <Override PartName="/ppt/media/image21.jpeg" ContentType="image/jpeg"/>
  <Override PartName="/ppt/media/image23.png" ContentType="image/pn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4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34.png" ContentType="image/png"/>
  <Override PartName="/ppt/media/image36.png" ContentType="image/pn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2.jpeg" ContentType="image/jpeg"/>
  <Override PartName="/ppt/media/image43.png" ContentType="image/png"/>
  <Override PartName="/ppt/media/image44.jpeg" ContentType="image/jpeg"/>
  <Override PartName="/ppt/media/image45.jpeg" ContentType="image/jpeg"/>
  <Override PartName="/ppt/media/image46.png" ContentType="image/png"/>
  <Override PartName="/ppt/media/image48.png" ContentType="image/png"/>
  <Override PartName="/ppt/media/image49.png" ContentType="image/png"/>
  <Override PartName="/ppt/media/image5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20104100" cy="113093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994680" y="10202400"/>
            <a:ext cx="3116160" cy="82548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8994600" y="10313280"/>
            <a:ext cx="1782360" cy="60372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/>
          <p:cNvSpPr/>
          <p:nvPr/>
        </p:nvSpPr>
        <p:spPr>
          <a:xfrm>
            <a:off x="5232960" y="10262520"/>
            <a:ext cx="2615400" cy="726480"/>
          </a:xfrm>
          <a:custGeom>
            <a:avLst/>
            <a:gdLst/>
            <a:ahLst/>
            <a:rect l="l" t="t" r="r" b="b"/>
            <a:pathLst>
              <a:path w="2616200" h="727075">
                <a:moveTo>
                  <a:pt x="2616150" y="0"/>
                </a:moveTo>
                <a:lnTo>
                  <a:pt x="0" y="0"/>
                </a:lnTo>
                <a:lnTo>
                  <a:pt x="0" y="726706"/>
                </a:lnTo>
                <a:lnTo>
                  <a:pt x="2616150" y="726706"/>
                </a:lnTo>
                <a:lnTo>
                  <a:pt x="2616150" y="0"/>
                </a:lnTo>
                <a:close/>
              </a:path>
            </a:pathLst>
          </a:custGeom>
          <a:solidFill>
            <a:srgbClr val="ffd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bg object 19" descr=""/>
          <p:cNvPicPr/>
          <p:nvPr/>
        </p:nvPicPr>
        <p:blipFill>
          <a:blip r:embed="rId4"/>
          <a:stretch/>
        </p:blipFill>
        <p:spPr>
          <a:xfrm>
            <a:off x="5352120" y="10355760"/>
            <a:ext cx="483840" cy="50364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2"/>
          <p:cNvSpPr/>
          <p:nvPr/>
        </p:nvSpPr>
        <p:spPr>
          <a:xfrm>
            <a:off x="6533640" y="10262520"/>
            <a:ext cx="360" cy="726480"/>
          </a:xfrm>
          <a:custGeom>
            <a:avLst/>
            <a:gdLst/>
            <a:ahLst/>
            <a:rect l="l" t="t" r="r" b="b"/>
            <a:pathLst>
              <a:path w="0" h="727075">
                <a:moveTo>
                  <a:pt x="0" y="0"/>
                </a:moveTo>
                <a:lnTo>
                  <a:pt x="0" y="726876"/>
                </a:lnTo>
              </a:path>
            </a:pathLst>
          </a:custGeom>
          <a:noFill/>
          <a:ln w="11319">
            <a:solidFill>
              <a:srgbClr val="fce4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bg object 21" descr=""/>
          <p:cNvPicPr/>
          <p:nvPr/>
        </p:nvPicPr>
        <p:blipFill>
          <a:blip r:embed="rId5"/>
          <a:stretch/>
        </p:blipFill>
        <p:spPr>
          <a:xfrm>
            <a:off x="12083760" y="10256400"/>
            <a:ext cx="2314800" cy="71712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3"/>
          <p:cNvSpPr/>
          <p:nvPr/>
        </p:nvSpPr>
        <p:spPr>
          <a:xfrm>
            <a:off x="465372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4"/>
          <p:cNvSpPr/>
          <p:nvPr/>
        </p:nvSpPr>
        <p:spPr>
          <a:xfrm>
            <a:off x="844020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5"/>
          <p:cNvSpPr/>
          <p:nvPr/>
        </p:nvSpPr>
        <p:spPr>
          <a:xfrm>
            <a:off x="1143252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6"/>
          <p:cNvSpPr/>
          <p:nvPr/>
        </p:nvSpPr>
        <p:spPr>
          <a:xfrm>
            <a:off x="570960" y="1299960"/>
            <a:ext cx="18444600" cy="360"/>
          </a:xfrm>
          <a:custGeom>
            <a:avLst/>
            <a:gdLst/>
            <a:ahLst/>
            <a:rect l="l" t="t" r="r" b="b"/>
            <a:pathLst>
              <a:path w="18445480" h="0">
                <a:moveTo>
                  <a:pt x="0" y="0"/>
                </a:moveTo>
                <a:lnTo>
                  <a:pt x="18445030" y="0"/>
                </a:lnTo>
              </a:path>
            </a:pathLst>
          </a:custGeom>
          <a:noFill/>
          <a:ln w="20941">
            <a:solidFill>
              <a:srgbClr val="d5d5d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g object 16" descr=""/>
          <p:cNvPicPr/>
          <p:nvPr/>
        </p:nvPicPr>
        <p:blipFill>
          <a:blip r:embed="rId2"/>
          <a:stretch/>
        </p:blipFill>
        <p:spPr>
          <a:xfrm>
            <a:off x="994680" y="10202400"/>
            <a:ext cx="3116160" cy="825480"/>
          </a:xfrm>
          <a:prstGeom prst="rect">
            <a:avLst/>
          </a:prstGeom>
          <a:ln w="0">
            <a:noFill/>
          </a:ln>
        </p:spPr>
      </p:pic>
      <p:pic>
        <p:nvPicPr>
          <p:cNvPr id="49" name="bg object 17" descr=""/>
          <p:cNvPicPr/>
          <p:nvPr/>
        </p:nvPicPr>
        <p:blipFill>
          <a:blip r:embed="rId3"/>
          <a:stretch/>
        </p:blipFill>
        <p:spPr>
          <a:xfrm>
            <a:off x="8994600" y="10313280"/>
            <a:ext cx="1782360" cy="603720"/>
          </a:xfrm>
          <a:prstGeom prst="rect">
            <a:avLst/>
          </a:prstGeom>
          <a:ln w="0"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5232960" y="10262520"/>
            <a:ext cx="2615400" cy="726480"/>
          </a:xfrm>
          <a:custGeom>
            <a:avLst/>
            <a:gdLst/>
            <a:ahLst/>
            <a:rect l="l" t="t" r="r" b="b"/>
            <a:pathLst>
              <a:path w="2616200" h="727075">
                <a:moveTo>
                  <a:pt x="2616150" y="0"/>
                </a:moveTo>
                <a:lnTo>
                  <a:pt x="0" y="0"/>
                </a:lnTo>
                <a:lnTo>
                  <a:pt x="0" y="726706"/>
                </a:lnTo>
                <a:lnTo>
                  <a:pt x="2616150" y="726706"/>
                </a:lnTo>
                <a:lnTo>
                  <a:pt x="2616150" y="0"/>
                </a:lnTo>
                <a:close/>
              </a:path>
            </a:pathLst>
          </a:custGeom>
          <a:solidFill>
            <a:srgbClr val="ffd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bg object 19" descr=""/>
          <p:cNvPicPr/>
          <p:nvPr/>
        </p:nvPicPr>
        <p:blipFill>
          <a:blip r:embed="rId4"/>
          <a:stretch/>
        </p:blipFill>
        <p:spPr>
          <a:xfrm>
            <a:off x="5352120" y="10355760"/>
            <a:ext cx="483840" cy="50364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6533640" y="10262520"/>
            <a:ext cx="360" cy="726480"/>
          </a:xfrm>
          <a:custGeom>
            <a:avLst/>
            <a:gdLst/>
            <a:ahLst/>
            <a:rect l="l" t="t" r="r" b="b"/>
            <a:pathLst>
              <a:path w="0" h="727075">
                <a:moveTo>
                  <a:pt x="0" y="0"/>
                </a:moveTo>
                <a:lnTo>
                  <a:pt x="0" y="726876"/>
                </a:lnTo>
              </a:path>
            </a:pathLst>
          </a:custGeom>
          <a:noFill/>
          <a:ln w="11319">
            <a:solidFill>
              <a:srgbClr val="fce4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bg object 21" descr=""/>
          <p:cNvPicPr/>
          <p:nvPr/>
        </p:nvPicPr>
        <p:blipFill>
          <a:blip r:embed="rId5"/>
          <a:stretch/>
        </p:blipFill>
        <p:spPr>
          <a:xfrm>
            <a:off x="12083760" y="10256400"/>
            <a:ext cx="2314800" cy="717120"/>
          </a:xfrm>
          <a:prstGeom prst="rect">
            <a:avLst/>
          </a:prstGeom>
          <a:ln w="0"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465372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4"/>
          <p:cNvSpPr/>
          <p:nvPr/>
        </p:nvSpPr>
        <p:spPr>
          <a:xfrm>
            <a:off x="844020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"/>
          <p:cNvSpPr/>
          <p:nvPr/>
        </p:nvSpPr>
        <p:spPr>
          <a:xfrm>
            <a:off x="1143252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6"/>
          <p:cNvSpPr/>
          <p:nvPr/>
        </p:nvSpPr>
        <p:spPr>
          <a:xfrm>
            <a:off x="570960" y="1299960"/>
            <a:ext cx="18444600" cy="360"/>
          </a:xfrm>
          <a:custGeom>
            <a:avLst/>
            <a:gdLst/>
            <a:ahLst/>
            <a:rect l="l" t="t" r="r" b="b"/>
            <a:pathLst>
              <a:path w="18445480" h="0">
                <a:moveTo>
                  <a:pt x="0" y="0"/>
                </a:moveTo>
                <a:lnTo>
                  <a:pt x="18445030" y="0"/>
                </a:lnTo>
              </a:path>
            </a:pathLst>
          </a:custGeom>
          <a:noFill/>
          <a:ln w="20941">
            <a:solidFill>
              <a:srgbClr val="d5d5d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bg object 16" descr=""/>
          <p:cNvPicPr/>
          <p:nvPr/>
        </p:nvPicPr>
        <p:blipFill>
          <a:blip r:embed="rId2"/>
          <a:stretch/>
        </p:blipFill>
        <p:spPr>
          <a:xfrm>
            <a:off x="994680" y="10202400"/>
            <a:ext cx="3116160" cy="825480"/>
          </a:xfrm>
          <a:prstGeom prst="rect">
            <a:avLst/>
          </a:prstGeom>
          <a:ln w="0">
            <a:noFill/>
          </a:ln>
        </p:spPr>
      </p:pic>
      <p:pic>
        <p:nvPicPr>
          <p:cNvPr id="97" name="bg object 17" descr=""/>
          <p:cNvPicPr/>
          <p:nvPr/>
        </p:nvPicPr>
        <p:blipFill>
          <a:blip r:embed="rId3"/>
          <a:stretch/>
        </p:blipFill>
        <p:spPr>
          <a:xfrm>
            <a:off x="8994600" y="10313280"/>
            <a:ext cx="1782360" cy="60372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5232960" y="10262520"/>
            <a:ext cx="2615400" cy="726480"/>
          </a:xfrm>
          <a:custGeom>
            <a:avLst/>
            <a:gdLst/>
            <a:ahLst/>
            <a:rect l="l" t="t" r="r" b="b"/>
            <a:pathLst>
              <a:path w="2616200" h="727075">
                <a:moveTo>
                  <a:pt x="2616150" y="0"/>
                </a:moveTo>
                <a:lnTo>
                  <a:pt x="0" y="0"/>
                </a:lnTo>
                <a:lnTo>
                  <a:pt x="0" y="726706"/>
                </a:lnTo>
                <a:lnTo>
                  <a:pt x="2616150" y="726706"/>
                </a:lnTo>
                <a:lnTo>
                  <a:pt x="2616150" y="0"/>
                </a:lnTo>
                <a:close/>
              </a:path>
            </a:pathLst>
          </a:custGeom>
          <a:solidFill>
            <a:srgbClr val="ffd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bg object 19" descr=""/>
          <p:cNvPicPr/>
          <p:nvPr/>
        </p:nvPicPr>
        <p:blipFill>
          <a:blip r:embed="rId4"/>
          <a:stretch/>
        </p:blipFill>
        <p:spPr>
          <a:xfrm>
            <a:off x="5352120" y="10355760"/>
            <a:ext cx="483840" cy="50364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6533640" y="10262520"/>
            <a:ext cx="360" cy="726480"/>
          </a:xfrm>
          <a:custGeom>
            <a:avLst/>
            <a:gdLst/>
            <a:ahLst/>
            <a:rect l="l" t="t" r="r" b="b"/>
            <a:pathLst>
              <a:path w="0" h="727075">
                <a:moveTo>
                  <a:pt x="0" y="0"/>
                </a:moveTo>
                <a:lnTo>
                  <a:pt x="0" y="726876"/>
                </a:lnTo>
              </a:path>
            </a:pathLst>
          </a:custGeom>
          <a:noFill/>
          <a:ln w="11319">
            <a:solidFill>
              <a:srgbClr val="fce4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bg object 21" descr=""/>
          <p:cNvPicPr/>
          <p:nvPr/>
        </p:nvPicPr>
        <p:blipFill>
          <a:blip r:embed="rId5"/>
          <a:stretch/>
        </p:blipFill>
        <p:spPr>
          <a:xfrm>
            <a:off x="12083760" y="10256400"/>
            <a:ext cx="2314800" cy="71712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465372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>
            <a:off x="844020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"/>
          <p:cNvSpPr/>
          <p:nvPr/>
        </p:nvSpPr>
        <p:spPr>
          <a:xfrm>
            <a:off x="11432520" y="10221120"/>
            <a:ext cx="360" cy="788760"/>
          </a:xfrm>
          <a:custGeom>
            <a:avLst/>
            <a:gdLst/>
            <a:ahLst/>
            <a:rect l="l" t="t" r="r" b="b"/>
            <a:pathLst>
              <a:path w="0" h="789304">
                <a:moveTo>
                  <a:pt x="0" y="788724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6"/>
          <p:cNvSpPr/>
          <p:nvPr/>
        </p:nvSpPr>
        <p:spPr>
          <a:xfrm>
            <a:off x="570960" y="1299960"/>
            <a:ext cx="18444600" cy="360"/>
          </a:xfrm>
          <a:custGeom>
            <a:avLst/>
            <a:gdLst/>
            <a:ahLst/>
            <a:rect l="l" t="t" r="r" b="b"/>
            <a:pathLst>
              <a:path w="18445480" h="0">
                <a:moveTo>
                  <a:pt x="0" y="0"/>
                </a:moveTo>
                <a:lnTo>
                  <a:pt x="18445030" y="0"/>
                </a:lnTo>
              </a:path>
            </a:pathLst>
          </a:custGeom>
          <a:noFill/>
          <a:ln w="20941">
            <a:solidFill>
              <a:srgbClr val="d5d5d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hyperlink" Target="https://unsplash.com/es/@alexandra_salvado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hyperlink" Target="https://unsplash.com/es/@alexandra_salvado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jpe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0" y="0"/>
            <a:ext cx="20103480" cy="9682920"/>
            <a:chOff x="0" y="0"/>
            <a:chExt cx="20103480" cy="9682920"/>
          </a:xfrm>
        </p:grpSpPr>
        <p:pic>
          <p:nvPicPr>
            <p:cNvPr id="145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20103480" cy="9682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object 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20014560" cy="9681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7" name="CustomShape 2"/>
          <p:cNvSpPr/>
          <p:nvPr/>
        </p:nvSpPr>
        <p:spPr>
          <a:xfrm>
            <a:off x="16509960" y="9178920"/>
            <a:ext cx="31024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s-ES" sz="1200" spc="-1" strike="noStrike" u="sng">
                <a:solidFill>
                  <a:srgbClr val="ffffff"/>
                </a:solidFill>
                <a:uFillTx/>
                <a:latin typeface="Arial MT"/>
                <a:ea typeface="DejaVu Sans"/>
                <a:hlinkClick r:id="rId3"/>
              </a:rPr>
              <a:t>https://unsplash.com/es/@alexandra_salvado</a:t>
            </a:r>
            <a:endParaRPr b="0" lang="es-ES" sz="1200" spc="-1" strike="noStrike">
              <a:latin typeface="Arial"/>
            </a:endParaRPr>
          </a:p>
        </p:txBody>
      </p:sp>
      <p:grpSp>
        <p:nvGrpSpPr>
          <p:cNvPr id="148" name="Group 3"/>
          <p:cNvGrpSpPr/>
          <p:nvPr/>
        </p:nvGrpSpPr>
        <p:grpSpPr>
          <a:xfrm>
            <a:off x="3327480" y="2498760"/>
            <a:ext cx="15877080" cy="6766920"/>
            <a:chOff x="3327480" y="2498760"/>
            <a:chExt cx="15877080" cy="6766920"/>
          </a:xfrm>
        </p:grpSpPr>
        <p:sp>
          <p:nvSpPr>
            <p:cNvPr id="149" name="CustomShape 4"/>
            <p:cNvSpPr/>
            <p:nvPr/>
          </p:nvSpPr>
          <p:spPr>
            <a:xfrm>
              <a:off x="18085680" y="3805920"/>
              <a:ext cx="1118880" cy="1755000"/>
            </a:xfrm>
            <a:custGeom>
              <a:avLst/>
              <a:gdLst/>
              <a:ahLst/>
              <a:rect l="l" t="t" r="r" b="b"/>
              <a:pathLst>
                <a:path w="1119505" h="1755775">
                  <a:moveTo>
                    <a:pt x="559535" y="0"/>
                  </a:moveTo>
                  <a:lnTo>
                    <a:pt x="478805" y="5523"/>
                  </a:lnTo>
                  <a:lnTo>
                    <a:pt x="430285" y="14496"/>
                  </a:lnTo>
                  <a:lnTo>
                    <a:pt x="383276" y="27614"/>
                  </a:lnTo>
                  <a:lnTo>
                    <a:pt x="337966" y="44764"/>
                  </a:lnTo>
                  <a:lnTo>
                    <a:pt x="294543" y="65830"/>
                  </a:lnTo>
                  <a:lnTo>
                    <a:pt x="253194" y="90701"/>
                  </a:lnTo>
                  <a:lnTo>
                    <a:pt x="214106" y="119261"/>
                  </a:lnTo>
                  <a:lnTo>
                    <a:pt x="177469" y="151397"/>
                  </a:lnTo>
                  <a:lnTo>
                    <a:pt x="143468" y="186996"/>
                  </a:lnTo>
                  <a:lnTo>
                    <a:pt x="112292" y="225944"/>
                  </a:lnTo>
                  <a:lnTo>
                    <a:pt x="84128" y="268127"/>
                  </a:lnTo>
                  <a:lnTo>
                    <a:pt x="61069" y="309867"/>
                  </a:lnTo>
                  <a:lnTo>
                    <a:pt x="41666" y="352944"/>
                  </a:lnTo>
                  <a:lnTo>
                    <a:pt x="25933" y="397131"/>
                  </a:lnTo>
                  <a:lnTo>
                    <a:pt x="13886" y="442203"/>
                  </a:lnTo>
                  <a:lnTo>
                    <a:pt x="5538" y="487934"/>
                  </a:lnTo>
                  <a:lnTo>
                    <a:pt x="904" y="534098"/>
                  </a:lnTo>
                  <a:lnTo>
                    <a:pt x="0" y="580468"/>
                  </a:lnTo>
                  <a:lnTo>
                    <a:pt x="2839" y="626819"/>
                  </a:lnTo>
                  <a:lnTo>
                    <a:pt x="9437" y="672924"/>
                  </a:lnTo>
                  <a:lnTo>
                    <a:pt x="19808" y="718558"/>
                  </a:lnTo>
                  <a:lnTo>
                    <a:pt x="33968" y="763494"/>
                  </a:lnTo>
                  <a:lnTo>
                    <a:pt x="51930" y="807507"/>
                  </a:lnTo>
                  <a:lnTo>
                    <a:pt x="532313" y="1738093"/>
                  </a:lnTo>
                  <a:lnTo>
                    <a:pt x="559485" y="1755338"/>
                  </a:lnTo>
                  <a:lnTo>
                    <a:pt x="567949" y="1754119"/>
                  </a:lnTo>
                  <a:lnTo>
                    <a:pt x="575595" y="1750650"/>
                  </a:lnTo>
                  <a:lnTo>
                    <a:pt x="581976" y="1745213"/>
                  </a:lnTo>
                  <a:lnTo>
                    <a:pt x="586647" y="1738093"/>
                  </a:lnTo>
                  <a:lnTo>
                    <a:pt x="1065015" y="811459"/>
                  </a:lnTo>
                  <a:lnTo>
                    <a:pt x="559485" y="811459"/>
                  </a:lnTo>
                  <a:lnTo>
                    <a:pt x="514754" y="807436"/>
                  </a:lnTo>
                  <a:lnTo>
                    <a:pt x="472631" y="795841"/>
                  </a:lnTo>
                  <a:lnTo>
                    <a:pt x="433826" y="777384"/>
                  </a:lnTo>
                  <a:lnTo>
                    <a:pt x="399047" y="752776"/>
                  </a:lnTo>
                  <a:lnTo>
                    <a:pt x="369002" y="722726"/>
                  </a:lnTo>
                  <a:lnTo>
                    <a:pt x="344401" y="687945"/>
                  </a:lnTo>
                  <a:lnTo>
                    <a:pt x="325951" y="649144"/>
                  </a:lnTo>
                  <a:lnTo>
                    <a:pt x="314362" y="607033"/>
                  </a:lnTo>
                  <a:lnTo>
                    <a:pt x="310341" y="562321"/>
                  </a:lnTo>
                  <a:lnTo>
                    <a:pt x="314362" y="517589"/>
                  </a:lnTo>
                  <a:lnTo>
                    <a:pt x="325951" y="475460"/>
                  </a:lnTo>
                  <a:lnTo>
                    <a:pt x="344401" y="436647"/>
                  </a:lnTo>
                  <a:lnTo>
                    <a:pt x="369002" y="401857"/>
                  </a:lnTo>
                  <a:lnTo>
                    <a:pt x="399047" y="371801"/>
                  </a:lnTo>
                  <a:lnTo>
                    <a:pt x="433826" y="347189"/>
                  </a:lnTo>
                  <a:lnTo>
                    <a:pt x="472631" y="328730"/>
                  </a:lnTo>
                  <a:lnTo>
                    <a:pt x="514754" y="317134"/>
                  </a:lnTo>
                  <a:lnTo>
                    <a:pt x="559485" y="313111"/>
                  </a:lnTo>
                  <a:lnTo>
                    <a:pt x="1059368" y="313111"/>
                  </a:lnTo>
                  <a:lnTo>
                    <a:pt x="1057906" y="309867"/>
                  </a:lnTo>
                  <a:lnTo>
                    <a:pt x="1034832" y="268127"/>
                  </a:lnTo>
                  <a:lnTo>
                    <a:pt x="1006668" y="225944"/>
                  </a:lnTo>
                  <a:lnTo>
                    <a:pt x="975493" y="186996"/>
                  </a:lnTo>
                  <a:lnTo>
                    <a:pt x="941493" y="151397"/>
                  </a:lnTo>
                  <a:lnTo>
                    <a:pt x="904856" y="119261"/>
                  </a:lnTo>
                  <a:lnTo>
                    <a:pt x="865770" y="90701"/>
                  </a:lnTo>
                  <a:lnTo>
                    <a:pt x="824421" y="65830"/>
                  </a:lnTo>
                  <a:lnTo>
                    <a:pt x="780998" y="44764"/>
                  </a:lnTo>
                  <a:lnTo>
                    <a:pt x="735688" y="27614"/>
                  </a:lnTo>
                  <a:lnTo>
                    <a:pt x="688679" y="14496"/>
                  </a:lnTo>
                  <a:lnTo>
                    <a:pt x="640158" y="5523"/>
                  </a:lnTo>
                  <a:lnTo>
                    <a:pt x="590311" y="808"/>
                  </a:lnTo>
                  <a:lnTo>
                    <a:pt x="574978" y="202"/>
                  </a:lnTo>
                  <a:lnTo>
                    <a:pt x="559535" y="0"/>
                  </a:lnTo>
                  <a:close/>
                  <a:moveTo>
                    <a:pt x="1059368" y="313111"/>
                  </a:moveTo>
                  <a:lnTo>
                    <a:pt x="559485" y="313111"/>
                  </a:lnTo>
                  <a:lnTo>
                    <a:pt x="604216" y="317134"/>
                  </a:lnTo>
                  <a:lnTo>
                    <a:pt x="646343" y="328730"/>
                  </a:lnTo>
                  <a:lnTo>
                    <a:pt x="685156" y="347189"/>
                  </a:lnTo>
                  <a:lnTo>
                    <a:pt x="719945" y="371801"/>
                  </a:lnTo>
                  <a:lnTo>
                    <a:pt x="750001" y="401857"/>
                  </a:lnTo>
                  <a:lnTo>
                    <a:pt x="774614" y="436647"/>
                  </a:lnTo>
                  <a:lnTo>
                    <a:pt x="793073" y="475460"/>
                  </a:lnTo>
                  <a:lnTo>
                    <a:pt x="804669" y="517589"/>
                  </a:lnTo>
                  <a:lnTo>
                    <a:pt x="808692" y="562321"/>
                  </a:lnTo>
                  <a:lnTo>
                    <a:pt x="804669" y="607033"/>
                  </a:lnTo>
                  <a:lnTo>
                    <a:pt x="793073" y="649144"/>
                  </a:lnTo>
                  <a:lnTo>
                    <a:pt x="774614" y="687945"/>
                  </a:lnTo>
                  <a:lnTo>
                    <a:pt x="750001" y="722726"/>
                  </a:lnTo>
                  <a:lnTo>
                    <a:pt x="719945" y="752776"/>
                  </a:lnTo>
                  <a:lnTo>
                    <a:pt x="685156" y="777384"/>
                  </a:lnTo>
                  <a:lnTo>
                    <a:pt x="646343" y="795841"/>
                  </a:lnTo>
                  <a:lnTo>
                    <a:pt x="604216" y="807436"/>
                  </a:lnTo>
                  <a:lnTo>
                    <a:pt x="559485" y="811459"/>
                  </a:lnTo>
                  <a:lnTo>
                    <a:pt x="1065015" y="811459"/>
                  </a:lnTo>
                  <a:lnTo>
                    <a:pt x="1085098" y="763329"/>
                  </a:lnTo>
                  <a:lnTo>
                    <a:pt x="1099235" y="718434"/>
                  </a:lnTo>
                  <a:lnTo>
                    <a:pt x="1109591" y="672834"/>
                  </a:lnTo>
                  <a:lnTo>
                    <a:pt x="1116178" y="626756"/>
                  </a:lnTo>
                  <a:lnTo>
                    <a:pt x="1119010" y="580426"/>
                  </a:lnTo>
                  <a:lnTo>
                    <a:pt x="1118100" y="534071"/>
                  </a:lnTo>
                  <a:lnTo>
                    <a:pt x="1113463" y="487919"/>
                  </a:lnTo>
                  <a:lnTo>
                    <a:pt x="1105112" y="442195"/>
                  </a:lnTo>
                  <a:lnTo>
                    <a:pt x="1093059" y="397128"/>
                  </a:lnTo>
                  <a:lnTo>
                    <a:pt x="1077320" y="352943"/>
                  </a:lnTo>
                  <a:lnTo>
                    <a:pt x="1059368" y="31311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5"/>
            <p:cNvSpPr/>
            <p:nvPr/>
          </p:nvSpPr>
          <p:spPr>
            <a:xfrm>
              <a:off x="3327480" y="5194440"/>
              <a:ext cx="1121400" cy="309240"/>
            </a:xfrm>
            <a:custGeom>
              <a:avLst/>
              <a:gdLst/>
              <a:ahLst/>
              <a:rect l="l" t="t" r="r" b="b"/>
              <a:pathLst>
                <a:path w="1122045" h="309879">
                  <a:moveTo>
                    <a:pt x="325716" y="123151"/>
                  </a:moveTo>
                  <a:lnTo>
                    <a:pt x="323672" y="116840"/>
                  </a:lnTo>
                  <a:lnTo>
                    <a:pt x="321627" y="110502"/>
                  </a:lnTo>
                  <a:lnTo>
                    <a:pt x="315760" y="106260"/>
                  </a:lnTo>
                  <a:lnTo>
                    <a:pt x="208508" y="106260"/>
                  </a:lnTo>
                  <a:lnTo>
                    <a:pt x="175361" y="4254"/>
                  </a:lnTo>
                  <a:lnTo>
                    <a:pt x="169506" y="0"/>
                  </a:lnTo>
                  <a:lnTo>
                    <a:pt x="156210" y="0"/>
                  </a:lnTo>
                  <a:lnTo>
                    <a:pt x="150342" y="4254"/>
                  </a:lnTo>
                  <a:lnTo>
                    <a:pt x="117208" y="106260"/>
                  </a:lnTo>
                  <a:lnTo>
                    <a:pt x="9969" y="106260"/>
                  </a:lnTo>
                  <a:lnTo>
                    <a:pt x="4114" y="110502"/>
                  </a:lnTo>
                  <a:lnTo>
                    <a:pt x="0" y="123151"/>
                  </a:lnTo>
                  <a:lnTo>
                    <a:pt x="2222" y="130048"/>
                  </a:lnTo>
                  <a:lnTo>
                    <a:pt x="89001" y="193090"/>
                  </a:lnTo>
                  <a:lnTo>
                    <a:pt x="55854" y="295084"/>
                  </a:lnTo>
                  <a:lnTo>
                    <a:pt x="58089" y="301967"/>
                  </a:lnTo>
                  <a:lnTo>
                    <a:pt x="68872" y="309765"/>
                  </a:lnTo>
                  <a:lnTo>
                    <a:pt x="76060" y="309765"/>
                  </a:lnTo>
                  <a:lnTo>
                    <a:pt x="162877" y="246748"/>
                  </a:lnTo>
                  <a:lnTo>
                    <a:pt x="246888" y="307797"/>
                  </a:lnTo>
                  <a:lnTo>
                    <a:pt x="250012" y="308813"/>
                  </a:lnTo>
                  <a:lnTo>
                    <a:pt x="256489" y="308813"/>
                  </a:lnTo>
                  <a:lnTo>
                    <a:pt x="259600" y="307797"/>
                  </a:lnTo>
                  <a:lnTo>
                    <a:pt x="267627" y="301955"/>
                  </a:lnTo>
                  <a:lnTo>
                    <a:pt x="269875" y="295084"/>
                  </a:lnTo>
                  <a:lnTo>
                    <a:pt x="236728" y="193090"/>
                  </a:lnTo>
                  <a:lnTo>
                    <a:pt x="323494" y="130048"/>
                  </a:lnTo>
                  <a:lnTo>
                    <a:pt x="325716" y="123151"/>
                  </a:lnTo>
                  <a:close/>
                  <a:moveTo>
                    <a:pt x="723773" y="123151"/>
                  </a:moveTo>
                  <a:lnTo>
                    <a:pt x="721728" y="116840"/>
                  </a:lnTo>
                  <a:lnTo>
                    <a:pt x="719683" y="110502"/>
                  </a:lnTo>
                  <a:lnTo>
                    <a:pt x="713816" y="106260"/>
                  </a:lnTo>
                  <a:lnTo>
                    <a:pt x="606564" y="106260"/>
                  </a:lnTo>
                  <a:lnTo>
                    <a:pt x="573417" y="4254"/>
                  </a:lnTo>
                  <a:lnTo>
                    <a:pt x="567563" y="0"/>
                  </a:lnTo>
                  <a:lnTo>
                    <a:pt x="554266" y="0"/>
                  </a:lnTo>
                  <a:lnTo>
                    <a:pt x="548398" y="4254"/>
                  </a:lnTo>
                  <a:lnTo>
                    <a:pt x="515264" y="106260"/>
                  </a:lnTo>
                  <a:lnTo>
                    <a:pt x="408025" y="106260"/>
                  </a:lnTo>
                  <a:lnTo>
                    <a:pt x="402170" y="110502"/>
                  </a:lnTo>
                  <a:lnTo>
                    <a:pt x="398056" y="123151"/>
                  </a:lnTo>
                  <a:lnTo>
                    <a:pt x="400278" y="130048"/>
                  </a:lnTo>
                  <a:lnTo>
                    <a:pt x="487057" y="193090"/>
                  </a:lnTo>
                  <a:lnTo>
                    <a:pt x="453910" y="295084"/>
                  </a:lnTo>
                  <a:lnTo>
                    <a:pt x="456145" y="301967"/>
                  </a:lnTo>
                  <a:lnTo>
                    <a:pt x="466940" y="309765"/>
                  </a:lnTo>
                  <a:lnTo>
                    <a:pt x="474116" y="309765"/>
                  </a:lnTo>
                  <a:lnTo>
                    <a:pt x="560933" y="246748"/>
                  </a:lnTo>
                  <a:lnTo>
                    <a:pt x="644944" y="307797"/>
                  </a:lnTo>
                  <a:lnTo>
                    <a:pt x="648068" y="308813"/>
                  </a:lnTo>
                  <a:lnTo>
                    <a:pt x="654545" y="308813"/>
                  </a:lnTo>
                  <a:lnTo>
                    <a:pt x="657656" y="307797"/>
                  </a:lnTo>
                  <a:lnTo>
                    <a:pt x="665683" y="301955"/>
                  </a:lnTo>
                  <a:lnTo>
                    <a:pt x="667931" y="295084"/>
                  </a:lnTo>
                  <a:lnTo>
                    <a:pt x="634784" y="193090"/>
                  </a:lnTo>
                  <a:lnTo>
                    <a:pt x="721550" y="130048"/>
                  </a:lnTo>
                  <a:lnTo>
                    <a:pt x="723773" y="123151"/>
                  </a:lnTo>
                  <a:close/>
                  <a:moveTo>
                    <a:pt x="1121829" y="123151"/>
                  </a:moveTo>
                  <a:lnTo>
                    <a:pt x="1119784" y="116840"/>
                  </a:lnTo>
                  <a:lnTo>
                    <a:pt x="1117739" y="110502"/>
                  </a:lnTo>
                  <a:lnTo>
                    <a:pt x="1111872" y="106260"/>
                  </a:lnTo>
                  <a:lnTo>
                    <a:pt x="1004620" y="106260"/>
                  </a:lnTo>
                  <a:lnTo>
                    <a:pt x="971473" y="4254"/>
                  </a:lnTo>
                  <a:lnTo>
                    <a:pt x="965619" y="0"/>
                  </a:lnTo>
                  <a:lnTo>
                    <a:pt x="952322" y="0"/>
                  </a:lnTo>
                  <a:lnTo>
                    <a:pt x="946454" y="4254"/>
                  </a:lnTo>
                  <a:lnTo>
                    <a:pt x="913320" y="106260"/>
                  </a:lnTo>
                  <a:lnTo>
                    <a:pt x="806081" y="106260"/>
                  </a:lnTo>
                  <a:lnTo>
                    <a:pt x="800227" y="110502"/>
                  </a:lnTo>
                  <a:lnTo>
                    <a:pt x="796112" y="123151"/>
                  </a:lnTo>
                  <a:lnTo>
                    <a:pt x="798334" y="130048"/>
                  </a:lnTo>
                  <a:lnTo>
                    <a:pt x="885113" y="193090"/>
                  </a:lnTo>
                  <a:lnTo>
                    <a:pt x="851966" y="295084"/>
                  </a:lnTo>
                  <a:lnTo>
                    <a:pt x="854202" y="301967"/>
                  </a:lnTo>
                  <a:lnTo>
                    <a:pt x="864997" y="309765"/>
                  </a:lnTo>
                  <a:lnTo>
                    <a:pt x="872172" y="309765"/>
                  </a:lnTo>
                  <a:lnTo>
                    <a:pt x="958989" y="246748"/>
                  </a:lnTo>
                  <a:lnTo>
                    <a:pt x="1043000" y="307797"/>
                  </a:lnTo>
                  <a:lnTo>
                    <a:pt x="1046124" y="308813"/>
                  </a:lnTo>
                  <a:lnTo>
                    <a:pt x="1052601" y="308813"/>
                  </a:lnTo>
                  <a:lnTo>
                    <a:pt x="1055712" y="307797"/>
                  </a:lnTo>
                  <a:lnTo>
                    <a:pt x="1063739" y="301955"/>
                  </a:lnTo>
                  <a:lnTo>
                    <a:pt x="1065987" y="295084"/>
                  </a:lnTo>
                  <a:lnTo>
                    <a:pt x="1032840" y="193090"/>
                  </a:lnTo>
                  <a:lnTo>
                    <a:pt x="1119606" y="130048"/>
                  </a:lnTo>
                  <a:lnTo>
                    <a:pt x="1121829" y="123151"/>
                  </a:lnTo>
                  <a:close/>
                </a:path>
              </a:pathLst>
            </a:custGeom>
            <a:solidFill>
              <a:srgbClr val="ffffff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CustomShape 6"/>
            <p:cNvSpPr/>
            <p:nvPr/>
          </p:nvSpPr>
          <p:spPr>
            <a:xfrm>
              <a:off x="9296280" y="8520120"/>
              <a:ext cx="929520" cy="745560"/>
            </a:xfrm>
            <a:custGeom>
              <a:avLst/>
              <a:gdLst/>
              <a:ahLst/>
              <a:rect l="l" t="t" r="r" b="b"/>
              <a:pathLst>
                <a:path w="930275" h="746125">
                  <a:moveTo>
                    <a:pt x="606907" y="613905"/>
                  </a:moveTo>
                  <a:lnTo>
                    <a:pt x="596773" y="563829"/>
                  </a:lnTo>
                  <a:lnTo>
                    <a:pt x="568667" y="522173"/>
                  </a:lnTo>
                  <a:lnTo>
                    <a:pt x="527024" y="494068"/>
                  </a:lnTo>
                  <a:lnTo>
                    <a:pt x="476961" y="483946"/>
                  </a:lnTo>
                  <a:lnTo>
                    <a:pt x="476961" y="614311"/>
                  </a:lnTo>
                  <a:lnTo>
                    <a:pt x="476961" y="615632"/>
                  </a:lnTo>
                  <a:lnTo>
                    <a:pt x="475208" y="615632"/>
                  </a:lnTo>
                  <a:lnTo>
                    <a:pt x="475234" y="614311"/>
                  </a:lnTo>
                  <a:lnTo>
                    <a:pt x="475640" y="613905"/>
                  </a:lnTo>
                  <a:lnTo>
                    <a:pt x="476529" y="613905"/>
                  </a:lnTo>
                  <a:lnTo>
                    <a:pt x="476961" y="614311"/>
                  </a:lnTo>
                  <a:lnTo>
                    <a:pt x="476961" y="483946"/>
                  </a:lnTo>
                  <a:lnTo>
                    <a:pt x="425132" y="494068"/>
                  </a:lnTo>
                  <a:lnTo>
                    <a:pt x="383489" y="522173"/>
                  </a:lnTo>
                  <a:lnTo>
                    <a:pt x="355396" y="563829"/>
                  </a:lnTo>
                  <a:lnTo>
                    <a:pt x="345084" y="614768"/>
                  </a:lnTo>
                  <a:lnTo>
                    <a:pt x="355396" y="665721"/>
                  </a:lnTo>
                  <a:lnTo>
                    <a:pt x="383489" y="707364"/>
                  </a:lnTo>
                  <a:lnTo>
                    <a:pt x="425132" y="735469"/>
                  </a:lnTo>
                  <a:lnTo>
                    <a:pt x="476072" y="745782"/>
                  </a:lnTo>
                  <a:lnTo>
                    <a:pt x="527024" y="735469"/>
                  </a:lnTo>
                  <a:lnTo>
                    <a:pt x="568667" y="707364"/>
                  </a:lnTo>
                  <a:lnTo>
                    <a:pt x="596773" y="665721"/>
                  </a:lnTo>
                  <a:lnTo>
                    <a:pt x="606907" y="615632"/>
                  </a:lnTo>
                  <a:lnTo>
                    <a:pt x="606907" y="613905"/>
                  </a:lnTo>
                  <a:close/>
                  <a:moveTo>
                    <a:pt x="788339" y="407073"/>
                  </a:moveTo>
                  <a:lnTo>
                    <a:pt x="776046" y="370090"/>
                  </a:lnTo>
                  <a:lnTo>
                    <a:pt x="730681" y="329031"/>
                  </a:lnTo>
                  <a:lnTo>
                    <a:pt x="691311" y="302399"/>
                  </a:lnTo>
                  <a:lnTo>
                    <a:pt x="649528" y="280314"/>
                  </a:lnTo>
                  <a:lnTo>
                    <a:pt x="605701" y="262877"/>
                  </a:lnTo>
                  <a:lnTo>
                    <a:pt x="560158" y="250266"/>
                  </a:lnTo>
                  <a:lnTo>
                    <a:pt x="513245" y="242595"/>
                  </a:lnTo>
                  <a:lnTo>
                    <a:pt x="465315" y="240004"/>
                  </a:lnTo>
                  <a:lnTo>
                    <a:pt x="417156" y="242620"/>
                  </a:lnTo>
                  <a:lnTo>
                    <a:pt x="370039" y="250355"/>
                  </a:lnTo>
                  <a:lnTo>
                    <a:pt x="324332" y="263067"/>
                  </a:lnTo>
                  <a:lnTo>
                    <a:pt x="280352" y="280644"/>
                  </a:lnTo>
                  <a:lnTo>
                    <a:pt x="238455" y="302920"/>
                  </a:lnTo>
                  <a:lnTo>
                    <a:pt x="198983" y="329780"/>
                  </a:lnTo>
                  <a:lnTo>
                    <a:pt x="162280" y="361061"/>
                  </a:lnTo>
                  <a:lnTo>
                    <a:pt x="143052" y="394855"/>
                  </a:lnTo>
                  <a:lnTo>
                    <a:pt x="141452" y="407936"/>
                  </a:lnTo>
                  <a:lnTo>
                    <a:pt x="142405" y="421182"/>
                  </a:lnTo>
                  <a:lnTo>
                    <a:pt x="159867" y="455930"/>
                  </a:lnTo>
                  <a:lnTo>
                    <a:pt x="195008" y="475449"/>
                  </a:lnTo>
                  <a:lnTo>
                    <a:pt x="208584" y="476846"/>
                  </a:lnTo>
                  <a:lnTo>
                    <a:pt x="221373" y="475640"/>
                  </a:lnTo>
                  <a:lnTo>
                    <a:pt x="233553" y="472071"/>
                  </a:lnTo>
                  <a:lnTo>
                    <a:pt x="244805" y="466280"/>
                  </a:lnTo>
                  <a:lnTo>
                    <a:pt x="254850" y="458381"/>
                  </a:lnTo>
                  <a:lnTo>
                    <a:pt x="291084" y="428828"/>
                  </a:lnTo>
                  <a:lnTo>
                    <a:pt x="330911" y="405384"/>
                  </a:lnTo>
                  <a:lnTo>
                    <a:pt x="373659" y="388302"/>
                  </a:lnTo>
                  <a:lnTo>
                    <a:pt x="418680" y="377863"/>
                  </a:lnTo>
                  <a:lnTo>
                    <a:pt x="465315" y="374332"/>
                  </a:lnTo>
                  <a:lnTo>
                    <a:pt x="511733" y="377837"/>
                  </a:lnTo>
                  <a:lnTo>
                    <a:pt x="556577" y="388188"/>
                  </a:lnTo>
                  <a:lnTo>
                    <a:pt x="599186" y="405117"/>
                  </a:lnTo>
                  <a:lnTo>
                    <a:pt x="638886" y="428358"/>
                  </a:lnTo>
                  <a:lnTo>
                    <a:pt x="675017" y="457657"/>
                  </a:lnTo>
                  <a:lnTo>
                    <a:pt x="697598" y="471754"/>
                  </a:lnTo>
                  <a:lnTo>
                    <a:pt x="748144" y="470357"/>
                  </a:lnTo>
                  <a:lnTo>
                    <a:pt x="778154" y="444525"/>
                  </a:lnTo>
                  <a:lnTo>
                    <a:pt x="787425" y="420243"/>
                  </a:lnTo>
                  <a:lnTo>
                    <a:pt x="788339" y="407073"/>
                  </a:lnTo>
                  <a:close/>
                  <a:moveTo>
                    <a:pt x="929792" y="223240"/>
                  </a:moveTo>
                  <a:lnTo>
                    <a:pt x="917536" y="186258"/>
                  </a:lnTo>
                  <a:lnTo>
                    <a:pt x="871613" y="143675"/>
                  </a:lnTo>
                  <a:lnTo>
                    <a:pt x="832383" y="114261"/>
                  </a:lnTo>
                  <a:lnTo>
                    <a:pt x="791286" y="88049"/>
                  </a:lnTo>
                  <a:lnTo>
                    <a:pt x="748474" y="65100"/>
                  </a:lnTo>
                  <a:lnTo>
                    <a:pt x="704126" y="45491"/>
                  </a:lnTo>
                  <a:lnTo>
                    <a:pt x="658431" y="29298"/>
                  </a:lnTo>
                  <a:lnTo>
                    <a:pt x="611555" y="16586"/>
                  </a:lnTo>
                  <a:lnTo>
                    <a:pt x="563664" y="7416"/>
                  </a:lnTo>
                  <a:lnTo>
                    <a:pt x="514934" y="1866"/>
                  </a:lnTo>
                  <a:lnTo>
                    <a:pt x="465543" y="0"/>
                  </a:lnTo>
                  <a:lnTo>
                    <a:pt x="415937" y="1879"/>
                  </a:lnTo>
                  <a:lnTo>
                    <a:pt x="367004" y="7480"/>
                  </a:lnTo>
                  <a:lnTo>
                    <a:pt x="318922" y="16713"/>
                  </a:lnTo>
                  <a:lnTo>
                    <a:pt x="271868" y="29527"/>
                  </a:lnTo>
                  <a:lnTo>
                    <a:pt x="226009" y="45859"/>
                  </a:lnTo>
                  <a:lnTo>
                    <a:pt x="181521" y="65620"/>
                  </a:lnTo>
                  <a:lnTo>
                    <a:pt x="138595" y="88747"/>
                  </a:lnTo>
                  <a:lnTo>
                    <a:pt x="97383" y="115163"/>
                  </a:lnTo>
                  <a:lnTo>
                    <a:pt x="58064" y="144818"/>
                  </a:lnTo>
                  <a:lnTo>
                    <a:pt x="20828" y="177622"/>
                  </a:lnTo>
                  <a:lnTo>
                    <a:pt x="1587" y="211442"/>
                  </a:lnTo>
                  <a:lnTo>
                    <a:pt x="0" y="224536"/>
                  </a:lnTo>
                  <a:lnTo>
                    <a:pt x="927" y="237794"/>
                  </a:lnTo>
                  <a:lnTo>
                    <a:pt x="18415" y="272529"/>
                  </a:lnTo>
                  <a:lnTo>
                    <a:pt x="53543" y="292049"/>
                  </a:lnTo>
                  <a:lnTo>
                    <a:pt x="67132" y="293446"/>
                  </a:lnTo>
                  <a:lnTo>
                    <a:pt x="79921" y="292227"/>
                  </a:lnTo>
                  <a:lnTo>
                    <a:pt x="92087" y="288671"/>
                  </a:lnTo>
                  <a:lnTo>
                    <a:pt x="103327" y="282867"/>
                  </a:lnTo>
                  <a:lnTo>
                    <a:pt x="113372" y="274967"/>
                  </a:lnTo>
                  <a:lnTo>
                    <a:pt x="150495" y="242887"/>
                  </a:lnTo>
                  <a:lnTo>
                    <a:pt x="190131" y="214731"/>
                  </a:lnTo>
                  <a:lnTo>
                    <a:pt x="232016" y="190627"/>
                  </a:lnTo>
                  <a:lnTo>
                    <a:pt x="275856" y="170649"/>
                  </a:lnTo>
                  <a:lnTo>
                    <a:pt x="321411" y="154927"/>
                  </a:lnTo>
                  <a:lnTo>
                    <a:pt x="368388" y="143573"/>
                  </a:lnTo>
                  <a:lnTo>
                    <a:pt x="416521" y="136677"/>
                  </a:lnTo>
                  <a:lnTo>
                    <a:pt x="465543" y="134353"/>
                  </a:lnTo>
                  <a:lnTo>
                    <a:pt x="514362" y="136652"/>
                  </a:lnTo>
                  <a:lnTo>
                    <a:pt x="562305" y="143497"/>
                  </a:lnTo>
                  <a:lnTo>
                    <a:pt x="609104" y="154774"/>
                  </a:lnTo>
                  <a:lnTo>
                    <a:pt x="654494" y="170370"/>
                  </a:lnTo>
                  <a:lnTo>
                    <a:pt x="698207" y="190195"/>
                  </a:lnTo>
                  <a:lnTo>
                    <a:pt x="739978" y="214134"/>
                  </a:lnTo>
                  <a:lnTo>
                    <a:pt x="779526" y="242074"/>
                  </a:lnTo>
                  <a:lnTo>
                    <a:pt x="816597" y="273913"/>
                  </a:lnTo>
                  <a:lnTo>
                    <a:pt x="839177" y="287921"/>
                  </a:lnTo>
                  <a:lnTo>
                    <a:pt x="889685" y="286486"/>
                  </a:lnTo>
                  <a:lnTo>
                    <a:pt x="919607" y="260667"/>
                  </a:lnTo>
                  <a:lnTo>
                    <a:pt x="928890" y="236385"/>
                  </a:lnTo>
                  <a:lnTo>
                    <a:pt x="929792" y="22324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CustomShape 7"/>
            <p:cNvSpPr/>
            <p:nvPr/>
          </p:nvSpPr>
          <p:spPr>
            <a:xfrm>
              <a:off x="3345840" y="5613480"/>
              <a:ext cx="15306120" cy="3384000"/>
            </a:xfrm>
            <a:custGeom>
              <a:avLst/>
              <a:gdLst/>
              <a:ahLst/>
              <a:rect l="l" t="t" r="r" b="b"/>
              <a:pathLst>
                <a:path w="15306675" h="3384550">
                  <a:moveTo>
                    <a:pt x="0" y="3384426"/>
                  </a:moveTo>
                  <a:lnTo>
                    <a:pt x="1434723" y="3209231"/>
                  </a:lnTo>
                  <a:lnTo>
                    <a:pt x="3020700" y="2810576"/>
                  </a:lnTo>
                  <a:lnTo>
                    <a:pt x="4688425" y="2408106"/>
                  </a:lnTo>
                  <a:lnTo>
                    <a:pt x="6187134" y="2182657"/>
                  </a:lnTo>
                  <a:lnTo>
                    <a:pt x="7296038" y="1773712"/>
                  </a:lnTo>
                  <a:lnTo>
                    <a:pt x="8622250" y="1637259"/>
                  </a:lnTo>
                  <a:lnTo>
                    <a:pt x="9836399" y="1154591"/>
                  </a:lnTo>
                  <a:lnTo>
                    <a:pt x="11205438" y="671143"/>
                  </a:lnTo>
                  <a:lnTo>
                    <a:pt x="12495357" y="434379"/>
                  </a:lnTo>
                  <a:lnTo>
                    <a:pt x="13547304" y="180782"/>
                  </a:lnTo>
                  <a:lnTo>
                    <a:pt x="14916341" y="0"/>
                  </a:lnTo>
                  <a:lnTo>
                    <a:pt x="15306570" y="414"/>
                  </a:lnTo>
                </a:path>
              </a:pathLst>
            </a:custGeom>
            <a:noFill/>
            <a:ln w="73296">
              <a:solidFill>
                <a:srgbClr val="ffffff"/>
              </a:solidFill>
              <a:prstDash val="lg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8"/>
            <p:cNvSpPr/>
            <p:nvPr/>
          </p:nvSpPr>
          <p:spPr>
            <a:xfrm>
              <a:off x="3447000" y="2498760"/>
              <a:ext cx="9158400" cy="655920"/>
            </a:xfrm>
            <a:custGeom>
              <a:avLst/>
              <a:gdLst/>
              <a:ahLst/>
              <a:rect l="l" t="t" r="r" b="b"/>
              <a:pathLst>
                <a:path w="9159240" h="656589">
                  <a:moveTo>
                    <a:pt x="9159092" y="0"/>
                  </a:moveTo>
                  <a:lnTo>
                    <a:pt x="0" y="0"/>
                  </a:lnTo>
                  <a:lnTo>
                    <a:pt x="0" y="656165"/>
                  </a:lnTo>
                  <a:lnTo>
                    <a:pt x="9159092" y="656165"/>
                  </a:lnTo>
                  <a:lnTo>
                    <a:pt x="91590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4" name="object 12" descr=""/>
          <p:cNvPicPr/>
          <p:nvPr/>
        </p:nvPicPr>
        <p:blipFill>
          <a:blip r:embed="rId4"/>
          <a:stretch/>
        </p:blipFill>
        <p:spPr>
          <a:xfrm>
            <a:off x="1095840" y="9958680"/>
            <a:ext cx="4164120" cy="1103040"/>
          </a:xfrm>
          <a:prstGeom prst="rect">
            <a:avLst/>
          </a:prstGeom>
          <a:ln w="0">
            <a:noFill/>
          </a:ln>
        </p:spPr>
      </p:pic>
      <p:pic>
        <p:nvPicPr>
          <p:cNvPr id="155" name="object 13" descr=""/>
          <p:cNvPicPr/>
          <p:nvPr/>
        </p:nvPicPr>
        <p:blipFill>
          <a:blip r:embed="rId5"/>
          <a:stretch/>
        </p:blipFill>
        <p:spPr>
          <a:xfrm>
            <a:off x="11785680" y="10106640"/>
            <a:ext cx="2382120" cy="80712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9"/>
          <p:cNvSpPr/>
          <p:nvPr/>
        </p:nvSpPr>
        <p:spPr>
          <a:xfrm>
            <a:off x="6759360" y="10025280"/>
            <a:ext cx="3495600" cy="970920"/>
          </a:xfrm>
          <a:custGeom>
            <a:avLst/>
            <a:gdLst/>
            <a:ahLst/>
            <a:rect l="l" t="t" r="r" b="b"/>
            <a:pathLst>
              <a:path w="3496309" h="971550">
                <a:moveTo>
                  <a:pt x="3495883" y="0"/>
                </a:moveTo>
                <a:lnTo>
                  <a:pt x="0" y="0"/>
                </a:lnTo>
                <a:lnTo>
                  <a:pt x="0" y="971075"/>
                </a:lnTo>
                <a:lnTo>
                  <a:pt x="3495883" y="971075"/>
                </a:lnTo>
                <a:lnTo>
                  <a:pt x="3495883" y="0"/>
                </a:lnTo>
                <a:close/>
              </a:path>
            </a:pathLst>
          </a:custGeom>
          <a:solidFill>
            <a:srgbClr val="ffd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0"/>
          <p:cNvSpPr/>
          <p:nvPr/>
        </p:nvSpPr>
        <p:spPr>
          <a:xfrm>
            <a:off x="8505360" y="10025280"/>
            <a:ext cx="1749960" cy="945000"/>
          </a:xfrm>
          <a:prstGeom prst="rect">
            <a:avLst/>
          </a:prstGeom>
          <a:solidFill>
            <a:srgbClr val="ffd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b="0" lang="es-ES" sz="1800" spc="-1" strike="noStrike">
              <a:latin typeface="Arial"/>
            </a:endParaRPr>
          </a:p>
          <a:p>
            <a:pPr marL="157320">
              <a:lnSpc>
                <a:spcPts val="1035"/>
              </a:lnSpc>
            </a:pPr>
            <a:r>
              <a:rPr b="0" lang="es-ES" sz="900" spc="26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900" spc="-1" strike="noStrike">
              <a:latin typeface="Arial"/>
            </a:endParaRPr>
          </a:p>
          <a:p>
            <a:pPr marL="157320">
              <a:lnSpc>
                <a:spcPts val="989"/>
              </a:lnSpc>
              <a:spcBef>
                <a:spcPts val="65"/>
              </a:spcBef>
            </a:pPr>
            <a:r>
              <a:rPr b="0" lang="es-ES" sz="9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900" spc="-21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90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900" spc="-131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900" spc="-9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900" spc="60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90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900" spc="-114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90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900" spc="-1" strike="noStrike">
              <a:latin typeface="Arial"/>
            </a:endParaRPr>
          </a:p>
        </p:txBody>
      </p:sp>
      <p:sp>
        <p:nvSpPr>
          <p:cNvPr id="158" name="CustomShape 11"/>
          <p:cNvSpPr/>
          <p:nvPr/>
        </p:nvSpPr>
        <p:spPr>
          <a:xfrm>
            <a:off x="6759360" y="10343520"/>
            <a:ext cx="173016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>
            <a:spAutoFit/>
          </a:bodyPr>
          <a:p>
            <a:pPr marL="938520">
              <a:lnSpc>
                <a:spcPts val="989"/>
              </a:lnSpc>
              <a:spcBef>
                <a:spcPts val="269"/>
              </a:spcBef>
            </a:pPr>
            <a:r>
              <a:rPr b="0" lang="es-ES" sz="950" spc="55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950" spc="60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950" spc="-15" strike="noStrike">
                <a:solidFill>
                  <a:srgbClr val="1e120d"/>
                </a:solidFill>
                <a:latin typeface="Trebuchet MS"/>
                <a:ea typeface="DejaVu Sans"/>
              </a:rPr>
              <a:t> ES</a:t>
            </a:r>
            <a:r>
              <a:rPr b="0" lang="es-ES" sz="950" spc="-106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950" spc="10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950" spc="-1" strike="noStrike">
              <a:latin typeface="Arial"/>
            </a:endParaRPr>
          </a:p>
        </p:txBody>
      </p:sp>
      <p:grpSp>
        <p:nvGrpSpPr>
          <p:cNvPr id="159" name="Group 12"/>
          <p:cNvGrpSpPr/>
          <p:nvPr/>
        </p:nvGrpSpPr>
        <p:grpSpPr>
          <a:xfrm>
            <a:off x="6918840" y="10024920"/>
            <a:ext cx="1579320" cy="970920"/>
            <a:chOff x="6918840" y="10024920"/>
            <a:chExt cx="1579320" cy="970920"/>
          </a:xfrm>
        </p:grpSpPr>
        <p:pic>
          <p:nvPicPr>
            <p:cNvPr id="160" name="object 18" descr=""/>
            <p:cNvPicPr/>
            <p:nvPr/>
          </p:nvPicPr>
          <p:blipFill>
            <a:blip r:embed="rId6"/>
            <a:stretch/>
          </p:blipFill>
          <p:spPr>
            <a:xfrm>
              <a:off x="6918840" y="10149480"/>
              <a:ext cx="646920" cy="673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1" name="CustomShape 13"/>
            <p:cNvSpPr/>
            <p:nvPr/>
          </p:nvSpPr>
          <p:spPr>
            <a:xfrm>
              <a:off x="8497800" y="10024920"/>
              <a:ext cx="360" cy="970920"/>
            </a:xfrm>
            <a:custGeom>
              <a:avLst/>
              <a:gdLst/>
              <a:ahLst/>
              <a:rect l="l" t="t" r="r" b="b"/>
              <a:pathLst>
                <a:path w="0" h="971550">
                  <a:moveTo>
                    <a:pt x="0" y="0"/>
                  </a:moveTo>
                  <a:lnTo>
                    <a:pt x="0" y="971302"/>
                  </a:lnTo>
                </a:path>
              </a:pathLst>
            </a:custGeom>
            <a:noFill/>
            <a:ln w="15125">
              <a:solidFill>
                <a:srgbClr val="fce4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62" name="object 20" descr=""/>
          <p:cNvPicPr/>
          <p:nvPr/>
        </p:nvPicPr>
        <p:blipFill>
          <a:blip r:embed="rId7"/>
          <a:stretch/>
        </p:blipFill>
        <p:spPr>
          <a:xfrm>
            <a:off x="15914160" y="10031040"/>
            <a:ext cx="3093480" cy="958320"/>
          </a:xfrm>
          <a:prstGeom prst="rect">
            <a:avLst/>
          </a:prstGeom>
          <a:ln w="0">
            <a:noFill/>
          </a:ln>
        </p:spPr>
      </p:pic>
      <p:sp>
        <p:nvSpPr>
          <p:cNvPr id="163" name="CustomShape 14"/>
          <p:cNvSpPr/>
          <p:nvPr/>
        </p:nvSpPr>
        <p:spPr>
          <a:xfrm>
            <a:off x="5985720" y="9983880"/>
            <a:ext cx="360" cy="1053360"/>
          </a:xfrm>
          <a:custGeom>
            <a:avLst/>
            <a:gdLst/>
            <a:ahLst/>
            <a:rect l="l" t="t" r="r" b="b"/>
            <a:pathLst>
              <a:path w="0" h="1054100">
                <a:moveTo>
                  <a:pt x="0" y="1053949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5"/>
          <p:cNvSpPr/>
          <p:nvPr/>
        </p:nvSpPr>
        <p:spPr>
          <a:xfrm>
            <a:off x="11045160" y="9983880"/>
            <a:ext cx="360" cy="1053360"/>
          </a:xfrm>
          <a:custGeom>
            <a:avLst/>
            <a:gdLst/>
            <a:ahLst/>
            <a:rect l="l" t="t" r="r" b="b"/>
            <a:pathLst>
              <a:path w="0" h="1054100">
                <a:moveTo>
                  <a:pt x="0" y="1053949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6"/>
          <p:cNvSpPr/>
          <p:nvPr/>
        </p:nvSpPr>
        <p:spPr>
          <a:xfrm>
            <a:off x="15043680" y="9983880"/>
            <a:ext cx="360" cy="1053360"/>
          </a:xfrm>
          <a:custGeom>
            <a:avLst/>
            <a:gdLst/>
            <a:ahLst/>
            <a:rect l="l" t="t" r="r" b="b"/>
            <a:pathLst>
              <a:path w="0" h="1054100">
                <a:moveTo>
                  <a:pt x="0" y="1053949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7"/>
          <p:cNvSpPr/>
          <p:nvPr/>
        </p:nvSpPr>
        <p:spPr>
          <a:xfrm>
            <a:off x="3610080" y="2514240"/>
            <a:ext cx="8821800" cy="11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0" lang="es-ES" sz="3800" spc="-52" strike="noStrike">
                <a:solidFill>
                  <a:srgbClr val="ffffff"/>
                </a:solidFill>
                <a:latin typeface="Arial MT"/>
                <a:ea typeface="DejaVu Sans"/>
              </a:rPr>
              <a:t>NODOS</a:t>
            </a:r>
            <a:r>
              <a:rPr b="0" lang="es-ES" sz="3800" spc="-21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52" strike="noStrike">
                <a:solidFill>
                  <a:srgbClr val="ffffff"/>
                </a:solidFill>
                <a:latin typeface="Arial MT"/>
                <a:ea typeface="DejaVu Sans"/>
              </a:rPr>
              <a:t>TURÍSTICOS</a:t>
            </a:r>
            <a:r>
              <a:rPr b="0" lang="es-ES" sz="3800" spc="-1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80" strike="noStrike">
                <a:solidFill>
                  <a:srgbClr val="ffffff"/>
                </a:solidFill>
                <a:latin typeface="Arial MT"/>
                <a:ea typeface="DejaVu Sans"/>
              </a:rPr>
              <a:t>Y</a:t>
            </a:r>
            <a:r>
              <a:rPr b="0" lang="es-ES" sz="3800" spc="-1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26" strike="noStrike">
                <a:solidFill>
                  <a:srgbClr val="ffffff"/>
                </a:solidFill>
                <a:latin typeface="Arial MT"/>
                <a:ea typeface="DejaVu Sans"/>
              </a:rPr>
              <a:t>COMERCIALES</a:t>
            </a:r>
            <a:endParaRPr b="0" lang="es-ES" sz="3800" spc="-1" strike="noStrike">
              <a:latin typeface="Arial"/>
            </a:endParaRPr>
          </a:p>
        </p:txBody>
      </p:sp>
      <p:sp>
        <p:nvSpPr>
          <p:cNvPr id="167" name="CustomShape 18"/>
          <p:cNvSpPr/>
          <p:nvPr/>
        </p:nvSpPr>
        <p:spPr>
          <a:xfrm>
            <a:off x="3459240" y="1834560"/>
            <a:ext cx="4610160" cy="645120"/>
          </a:xfrm>
          <a:custGeom>
            <a:avLst/>
            <a:gdLst/>
            <a:ahLst/>
            <a:rect l="l" t="t" r="r" b="b"/>
            <a:pathLst>
              <a:path w="4610734" h="645794">
                <a:moveTo>
                  <a:pt x="4610288" y="0"/>
                </a:moveTo>
                <a:lnTo>
                  <a:pt x="0" y="0"/>
                </a:lnTo>
                <a:lnTo>
                  <a:pt x="0" y="645694"/>
                </a:lnTo>
                <a:lnTo>
                  <a:pt x="4610288" y="645694"/>
                </a:lnTo>
                <a:lnTo>
                  <a:pt x="46102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TextShape 19"/>
          <p:cNvSpPr/>
          <p:nvPr/>
        </p:nvSpPr>
        <p:spPr>
          <a:xfrm>
            <a:off x="3560760" y="1841400"/>
            <a:ext cx="4407480" cy="189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no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0" lang="es-ES" sz="3800" spc="-100" strike="noStrike">
                <a:solidFill>
                  <a:srgbClr val="ffffff"/>
                </a:solidFill>
                <a:latin typeface="Arial MT"/>
                <a:ea typeface="DejaVu Sans"/>
              </a:rPr>
              <a:t>Provincia</a:t>
            </a:r>
            <a:r>
              <a:rPr b="0" lang="es-ES" sz="3800" spc="-3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46" strike="noStrike">
                <a:solidFill>
                  <a:srgbClr val="ffffff"/>
                </a:solidFill>
                <a:latin typeface="Arial MT"/>
                <a:ea typeface="DejaVu Sans"/>
              </a:rPr>
              <a:t>de</a:t>
            </a:r>
            <a:r>
              <a:rPr b="0" lang="es-ES" sz="3800" spc="-3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97" strike="noStrike">
                <a:solidFill>
                  <a:srgbClr val="ffffff"/>
                </a:solidFill>
                <a:latin typeface="Arial MT"/>
                <a:ea typeface="DejaVu Sans"/>
              </a:rPr>
              <a:t>Cáceres</a:t>
            </a:r>
            <a:endParaRPr b="0" lang="es-ES" sz="3800" spc="-1" strike="noStrike">
              <a:latin typeface="Arial"/>
            </a:endParaRPr>
          </a:p>
        </p:txBody>
      </p:sp>
      <p:sp>
        <p:nvSpPr>
          <p:cNvPr id="169" name="CustomShape 20"/>
          <p:cNvSpPr/>
          <p:nvPr/>
        </p:nvSpPr>
        <p:spPr>
          <a:xfrm>
            <a:off x="8524800" y="3315960"/>
            <a:ext cx="4072680" cy="3276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27880">
              <a:lnSpc>
                <a:spcPct val="102000"/>
              </a:lnSpc>
              <a:spcBef>
                <a:spcPts val="99"/>
              </a:spcBef>
            </a:pPr>
            <a:r>
              <a:rPr b="0" lang="es-ES" sz="5250" spc="-236" strike="noStrike">
                <a:solidFill>
                  <a:srgbClr val="ffffff"/>
                </a:solidFill>
                <a:latin typeface="Arial MT"/>
                <a:ea typeface="DejaVu Sans"/>
              </a:rPr>
              <a:t>Acelerar</a:t>
            </a:r>
            <a:r>
              <a:rPr b="0" lang="es-ES" sz="5250" spc="-1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287" strike="noStrike">
                <a:solidFill>
                  <a:srgbClr val="ffffff"/>
                </a:solidFill>
                <a:latin typeface="Arial MT"/>
                <a:ea typeface="DejaVu Sans"/>
              </a:rPr>
              <a:t>la </a:t>
            </a:r>
            <a:r>
              <a:rPr b="0" lang="es-ES" sz="5250" spc="-28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91" strike="noStrike">
                <a:solidFill>
                  <a:srgbClr val="ffffff"/>
                </a:solidFill>
                <a:latin typeface="Arial MT"/>
                <a:ea typeface="DejaVu Sans"/>
              </a:rPr>
              <a:t>digitalización </a:t>
            </a:r>
            <a:r>
              <a:rPr b="0" lang="es-ES" sz="5250" spc="-1447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51" strike="noStrike">
                <a:solidFill>
                  <a:srgbClr val="ffffff"/>
                </a:solidFill>
                <a:latin typeface="Arial MT"/>
                <a:ea typeface="DejaVu Sans"/>
              </a:rPr>
              <a:t>del</a:t>
            </a:r>
            <a:r>
              <a:rPr b="0" lang="es-ES" sz="5250" spc="-60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20" strike="noStrike">
                <a:solidFill>
                  <a:srgbClr val="f27200"/>
                </a:solidFill>
                <a:latin typeface="Arial MT"/>
                <a:ea typeface="DejaVu Sans"/>
              </a:rPr>
              <a:t>comercio </a:t>
            </a:r>
            <a:r>
              <a:rPr b="0" lang="es-ES" sz="5250" spc="-1447" strike="noStrike">
                <a:solidFill>
                  <a:srgbClr val="f27200"/>
                </a:solidFill>
                <a:latin typeface="Arial MT"/>
                <a:ea typeface="DejaVu Sans"/>
              </a:rPr>
              <a:t> </a:t>
            </a:r>
            <a:r>
              <a:rPr b="0" lang="es-ES" sz="5250" spc="-287" strike="noStrike">
                <a:solidFill>
                  <a:srgbClr val="ffffff"/>
                </a:solidFill>
                <a:latin typeface="Arial MT"/>
                <a:ea typeface="DejaVu Sans"/>
              </a:rPr>
              <a:t>y</a:t>
            </a:r>
            <a:r>
              <a:rPr b="0" lang="es-ES" sz="5250" spc="-3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51" strike="noStrike">
                <a:solidFill>
                  <a:srgbClr val="ffffff"/>
                </a:solidFill>
                <a:latin typeface="Arial MT"/>
                <a:ea typeface="DejaVu Sans"/>
              </a:rPr>
              <a:t>del</a:t>
            </a:r>
            <a:r>
              <a:rPr b="0" lang="es-ES" sz="5250" spc="-3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71" strike="noStrike">
                <a:solidFill>
                  <a:srgbClr val="017100"/>
                </a:solidFill>
                <a:latin typeface="Arial MT"/>
                <a:ea typeface="DejaVu Sans"/>
              </a:rPr>
              <a:t>turismo</a:t>
            </a:r>
            <a:endParaRPr b="0" lang="es-ES" sz="52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para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las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localidades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1080360" y="3061440"/>
            <a:ext cx="9407520" cy="344052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6200" bIns="0">
            <a:spAutoFit/>
          </a:bodyPr>
          <a:p>
            <a:pPr marL="208800">
              <a:lnSpc>
                <a:spcPct val="100000"/>
              </a:lnSpc>
              <a:spcBef>
                <a:spcPts val="1545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Obtener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una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infraestructura </a:t>
            </a:r>
            <a:r>
              <a:rPr b="1" lang="es-ES" sz="3550" spc="-15" strike="noStrike">
                <a:solidFill>
                  <a:srgbClr val="000000"/>
                </a:solidFill>
                <a:latin typeface="Arial"/>
                <a:ea typeface="DejaVu Sans"/>
              </a:rPr>
              <a:t>WiFi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actualizada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de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calidad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2" strike="noStrike">
                <a:solidFill>
                  <a:srgbClr val="000000"/>
                </a:solidFill>
                <a:latin typeface="Arial"/>
                <a:ea typeface="DejaVu Sans"/>
              </a:rPr>
              <a:t>(11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puntos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wifi) </a:t>
            </a:r>
            <a:r>
              <a:rPr b="1" lang="es-ES" sz="35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que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favorezca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conexión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clientes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 con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entorno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más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próximo,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aportado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valor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través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del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impulso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 </a:t>
            </a:r>
            <a:r>
              <a:rPr b="0" lang="es-ES" sz="3550" spc="-93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mejora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conectividad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wifi.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274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275" name="object 9" descr=""/>
          <p:cNvPicPr/>
          <p:nvPr/>
        </p:nvPicPr>
        <p:blipFill>
          <a:blip r:embed="rId2"/>
          <a:stretch/>
        </p:blipFill>
        <p:spPr>
          <a:xfrm>
            <a:off x="11831760" y="1523520"/>
            <a:ext cx="6318360" cy="8359920"/>
          </a:xfrm>
          <a:prstGeom prst="rect">
            <a:avLst/>
          </a:prstGeom>
          <a:ln w="0">
            <a:noFill/>
          </a:ln>
        </p:spPr>
      </p:pic>
      <p:sp>
        <p:nvSpPr>
          <p:cNvPr id="276" name="CustomShape 7"/>
          <p:cNvSpPr/>
          <p:nvPr/>
        </p:nvSpPr>
        <p:spPr>
          <a:xfrm>
            <a:off x="1080360" y="6893640"/>
            <a:ext cx="9407520" cy="62784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1303200">
              <a:lnSpc>
                <a:spcPct val="100000"/>
              </a:lnSpc>
              <a:spcBef>
                <a:spcPts val="1585"/>
              </a:spcBef>
            </a:pP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#ClientesMásSatisfechos</a:t>
            </a:r>
            <a:r>
              <a:rPr b="0" lang="es-ES" sz="2800" spc="6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#CompartirExperiencias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77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278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para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las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localidades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1080360" y="3625920"/>
            <a:ext cx="9407520" cy="235908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6200" bIns="0">
            <a:spAutoFit/>
          </a:bodyPr>
          <a:p>
            <a:pPr marL="208800">
              <a:lnSpc>
                <a:spcPct val="100000"/>
              </a:lnSpc>
              <a:spcBef>
                <a:spcPts val="1545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Contar con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una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plataforma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CMS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eCommerce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fácil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usar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26" strike="noStrike">
                <a:solidFill>
                  <a:srgbClr val="000000"/>
                </a:solidFill>
                <a:latin typeface="Microsoft Sans Serif"/>
                <a:ea typeface="DejaVu Sans"/>
              </a:rPr>
              <a:t>gestionar, </a:t>
            </a:r>
            <a:r>
              <a:rPr b="0" lang="es-ES" sz="3550" spc="-93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actualizar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editar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productos,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pedidos,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140" strike="noStrike">
                <a:solidFill>
                  <a:srgbClr val="000000"/>
                </a:solidFill>
                <a:latin typeface="Microsoft Sans Serif"/>
                <a:ea typeface="DejaVu Sans"/>
              </a:rPr>
              <a:t>clientes,…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285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286" name="object 9" descr=""/>
          <p:cNvPicPr/>
          <p:nvPr/>
        </p:nvPicPr>
        <p:blipFill>
          <a:blip r:embed="rId2"/>
          <a:stretch/>
        </p:blipFill>
        <p:spPr>
          <a:xfrm>
            <a:off x="11831760" y="1523520"/>
            <a:ext cx="6318360" cy="8359920"/>
          </a:xfrm>
          <a:prstGeom prst="rect">
            <a:avLst/>
          </a:prstGeom>
          <a:ln w="0">
            <a:noFill/>
          </a:ln>
        </p:spPr>
      </p:pic>
      <p:sp>
        <p:nvSpPr>
          <p:cNvPr id="287" name="CustomShape 7"/>
          <p:cNvSpPr/>
          <p:nvPr/>
        </p:nvSpPr>
        <p:spPr>
          <a:xfrm>
            <a:off x="1080360" y="6426000"/>
            <a:ext cx="9407520" cy="62784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3162960">
              <a:lnSpc>
                <a:spcPct val="100000"/>
              </a:lnSpc>
              <a:spcBef>
                <a:spcPts val="1585"/>
              </a:spcBef>
            </a:pP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#EmpresasDigitales</a:t>
            </a:r>
            <a:r>
              <a:rPr b="0" lang="es-ES" sz="28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#ComprasFáciles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88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289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para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las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localidades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1080360" y="3625920"/>
            <a:ext cx="9407520" cy="289980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6200" bIns="0">
            <a:spAutoFit/>
          </a:bodyPr>
          <a:p>
            <a:pPr marL="208800">
              <a:lnSpc>
                <a:spcPct val="100000"/>
              </a:lnSpc>
              <a:spcBef>
                <a:spcPts val="1545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Herramienta para medir el impacto </a:t>
            </a:r>
            <a:r>
              <a:rPr b="1" lang="es-ES" sz="35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turístico-comercial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,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con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estrategia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marketing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posicionamiento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SEO </a:t>
            </a:r>
            <a:r>
              <a:rPr b="0" lang="es-ES" sz="3550" spc="-92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aumentar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publicidad,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tráfico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fidelización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clientes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turistas.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296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297" name="object 9" descr=""/>
          <p:cNvPicPr/>
          <p:nvPr/>
        </p:nvPicPr>
        <p:blipFill>
          <a:blip r:embed="rId2"/>
          <a:stretch/>
        </p:blipFill>
        <p:spPr>
          <a:xfrm>
            <a:off x="11846880" y="1523520"/>
            <a:ext cx="6288480" cy="8320320"/>
          </a:xfrm>
          <a:prstGeom prst="rect">
            <a:avLst/>
          </a:prstGeom>
          <a:ln w="0">
            <a:noFill/>
          </a:ln>
        </p:spPr>
      </p:pic>
      <p:sp>
        <p:nvSpPr>
          <p:cNvPr id="298" name="CustomShape 7"/>
          <p:cNvSpPr/>
          <p:nvPr/>
        </p:nvSpPr>
        <p:spPr>
          <a:xfrm>
            <a:off x="1080360" y="6949440"/>
            <a:ext cx="9407520" cy="62784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3044160">
              <a:lnSpc>
                <a:spcPct val="100000"/>
              </a:lnSpc>
              <a:spcBef>
                <a:spcPts val="1585"/>
              </a:spcBef>
            </a:pP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#MedirResultados</a:t>
            </a:r>
            <a:r>
              <a:rPr b="0" lang="es-ES" sz="2800" spc="4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#MejorarEstrategias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99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00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para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las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localidades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306" name="CustomShape 6"/>
          <p:cNvSpPr/>
          <p:nvPr/>
        </p:nvSpPr>
        <p:spPr>
          <a:xfrm>
            <a:off x="1080360" y="3625920"/>
            <a:ext cx="9407520" cy="235908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6200" bIns="0">
            <a:spAutoFit/>
          </a:bodyPr>
          <a:p>
            <a:pPr marL="208800">
              <a:lnSpc>
                <a:spcPct val="100000"/>
              </a:lnSpc>
              <a:spcBef>
                <a:spcPts val="1545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Plan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de </a:t>
            </a:r>
            <a:r>
              <a:rPr b="1" lang="es-ES" sz="3550" spc="-21" strike="noStrike">
                <a:solidFill>
                  <a:srgbClr val="000000"/>
                </a:solidFill>
                <a:latin typeface="Arial"/>
                <a:ea typeface="DejaVu Sans"/>
              </a:rPr>
              <a:t>Transformación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Digital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,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para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consolidar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cambios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tejido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empresarial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asociaciones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 </a:t>
            </a:r>
            <a:r>
              <a:rPr b="0" lang="es-ES" sz="3550" spc="-92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turismo.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307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308" name="object 9" descr=""/>
          <p:cNvPicPr/>
          <p:nvPr/>
        </p:nvPicPr>
        <p:blipFill>
          <a:blip r:embed="rId2"/>
          <a:stretch/>
        </p:blipFill>
        <p:spPr>
          <a:xfrm>
            <a:off x="11846880" y="1523520"/>
            <a:ext cx="6288480" cy="8320320"/>
          </a:xfrm>
          <a:prstGeom prst="rect">
            <a:avLst/>
          </a:prstGeom>
          <a:ln w="0">
            <a:noFill/>
          </a:ln>
        </p:spPr>
      </p:pic>
      <p:sp>
        <p:nvSpPr>
          <p:cNvPr id="309" name="CustomShape 7"/>
          <p:cNvSpPr/>
          <p:nvPr/>
        </p:nvSpPr>
        <p:spPr>
          <a:xfrm>
            <a:off x="1080360" y="6446880"/>
            <a:ext cx="9407520" cy="62784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3637440">
              <a:lnSpc>
                <a:spcPct val="100000"/>
              </a:lnSpc>
              <a:spcBef>
                <a:spcPts val="1585"/>
              </a:spcBef>
            </a:pP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#ADNdigital</a:t>
            </a:r>
            <a:r>
              <a:rPr b="0" lang="es-ES" sz="28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#SosteniblesyDigitales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10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11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6"/>
          <p:cNvSpPr/>
          <p:nvPr/>
        </p:nvSpPr>
        <p:spPr>
          <a:xfrm>
            <a:off x="1198080" y="1523520"/>
            <a:ext cx="9953280" cy="730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es-ES" sz="5250" spc="-15" strike="noStrike">
                <a:solidFill>
                  <a:srgbClr val="000000"/>
                </a:solidFill>
                <a:latin typeface="Arial"/>
                <a:ea typeface="DejaVu Sans"/>
              </a:rPr>
              <a:t>Destinado al comercio local.</a:t>
            </a:r>
            <a:endParaRPr b="0" lang="es-ES" sz="5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es-ES" sz="5250" spc="-15" strike="noStrike">
                <a:solidFill>
                  <a:srgbClr val="000000"/>
                </a:solidFill>
                <a:latin typeface="Arial"/>
                <a:ea typeface="DejaVu Sans"/>
              </a:rPr>
              <a:t>Público objetivo: </a:t>
            </a:r>
            <a:r>
              <a:rPr b="1" lang="es-ES" sz="4000" spc="-15" strike="noStrike">
                <a:solidFill>
                  <a:srgbClr val="000000"/>
                </a:solidFill>
                <a:latin typeface="Arial"/>
                <a:ea typeface="DejaVu Sans"/>
              </a:rPr>
              <a:t>autónomos y empresas cuya actividad esté vinculada al comercio al CNAEs 45, 46, 47</a:t>
            </a:r>
            <a:endParaRPr b="0" lang="es-ES" sz="4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endParaRPr b="0" lang="es-ES" sz="4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es-ES" sz="4000" spc="-15" strike="noStrike">
                <a:solidFill>
                  <a:srgbClr val="000000"/>
                </a:solidFill>
                <a:latin typeface="Arial"/>
                <a:ea typeface="DejaVu Sans"/>
              </a:rPr>
              <a:t>PRIMER PASO:</a:t>
            </a:r>
            <a:endParaRPr b="0" lang="es-ES" sz="4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es-ES" sz="2800" spc="-15" strike="noStrike">
                <a:solidFill>
                  <a:srgbClr val="ff0000"/>
                </a:solidFill>
                <a:latin typeface="Arial"/>
                <a:ea typeface="DejaVu Sans"/>
              </a:rPr>
              <a:t>diagnóstico</a:t>
            </a:r>
            <a:r>
              <a:rPr b="1" lang="es-ES" sz="2800" spc="-15" strike="noStrike">
                <a:solidFill>
                  <a:srgbClr val="000000"/>
                </a:solidFill>
                <a:latin typeface="Arial"/>
                <a:ea typeface="DejaVu Sans"/>
              </a:rPr>
              <a:t> se realizará de forma presencial, en las instalaciones de la empresa u organización y, a través de una plataforma digital que permita ir introduciendo los datos recabados e información compartida por la empresa, que pueda ofrecer un primer informe de resultados donde visualizar el grado de madurez digital </a:t>
            </a:r>
            <a:endParaRPr b="0" lang="es-ES" sz="2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endParaRPr b="0" lang="es-ES" sz="2800" spc="-1" strike="noStrike">
              <a:latin typeface="Arial"/>
            </a:endParaRPr>
          </a:p>
        </p:txBody>
      </p:sp>
      <p:pic>
        <p:nvPicPr>
          <p:cNvPr id="317" name="object 9" descr=""/>
          <p:cNvPicPr/>
          <p:nvPr/>
        </p:nvPicPr>
        <p:blipFill>
          <a:blip r:embed="rId1"/>
          <a:stretch/>
        </p:blipFill>
        <p:spPr>
          <a:xfrm>
            <a:off x="11846880" y="1523520"/>
            <a:ext cx="6288480" cy="8320320"/>
          </a:xfrm>
          <a:prstGeom prst="rect">
            <a:avLst/>
          </a:prstGeom>
          <a:ln w="0">
            <a:noFill/>
          </a:ln>
        </p:spPr>
      </p:pic>
      <p:sp>
        <p:nvSpPr>
          <p:cNvPr id="318" name="TextShape 7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19" name="TextShape 8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6"/>
          <p:cNvSpPr/>
          <p:nvPr/>
        </p:nvSpPr>
        <p:spPr>
          <a:xfrm>
            <a:off x="1194120" y="1523520"/>
            <a:ext cx="17630280" cy="804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>
            <a:spAutoFit/>
          </a:bodyPr>
          <a:p>
            <a:pPr marL="12600">
              <a:lnSpc>
                <a:spcPct val="100000"/>
              </a:lnSpc>
              <a:spcBef>
                <a:spcPts val="74"/>
              </a:spcBef>
            </a:pPr>
            <a:r>
              <a:rPr b="1" lang="es-ES" sz="5250" spc="7" strike="noStrike">
                <a:solidFill>
                  <a:srgbClr val="000000"/>
                </a:solidFill>
                <a:latin typeface="Arial"/>
                <a:ea typeface="DejaVu Sans"/>
              </a:rPr>
              <a:t>Se hará un cuestionario presencial</a:t>
            </a:r>
            <a:endParaRPr b="0" lang="es-ES" sz="525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Datos de identificación de la empresa; actividad, número de trabajadores, fecha de constitución, contactos…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Situación de las competencias digitales del equipo de dirección y empleados.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Identificación de los modelos de negocio de la empresa para generar ingresos.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Utilización de recursos que faciliten la presencia y gestión omnicanal.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Desarrollo de acciones de promoción y marketing físico y online.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Experiencia de cliente; venta, postventa, sistemas de pago,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Digitalización de procesos de administración, compras, logística, recursos humanos, marketing, calidad y medio ambiente, gestión de clientes, gestión de stocks…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Gestión y análisis del consumo energético.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Generación y gestión de residuos.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Capacitación del equipo en materia de digitalización y economía circular.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Presencia en plataformas de comercialización especializadas o genéricas.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Facturación electrónica.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Plataforma de comercio electrónico y venta online.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Gestión de la presencia en redes sociales y relación con los clientes para su fidelización.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Grado de implementación de tecnologías facilitadoras en los apartados anteriores.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Cumplimiento de normativa de seguridad y protección de datos. 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Presencia de proveedores de tecnologías.</a:t>
            </a:r>
            <a:endParaRPr b="0" lang="es-ES" sz="25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es-ES" sz="2500" spc="7" strike="noStrike">
                <a:solidFill>
                  <a:srgbClr val="000000"/>
                </a:solidFill>
                <a:latin typeface="Arial"/>
                <a:ea typeface="DejaVu Sans"/>
              </a:rPr>
              <a:t>Alineación con tendencias del sector, etc</a:t>
            </a:r>
            <a:endParaRPr b="0" lang="es-ES" sz="2500" spc="-1" strike="noStrike">
              <a:latin typeface="Arial"/>
            </a:endParaRPr>
          </a:p>
        </p:txBody>
      </p:sp>
      <p:sp>
        <p:nvSpPr>
          <p:cNvPr id="325" name="TextShape 7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26" name="TextShape 8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TextShape 5"/>
          <p:cNvSpPr/>
          <p:nvPr/>
        </p:nvSpPr>
        <p:spPr>
          <a:xfrm>
            <a:off x="560160" y="1430280"/>
            <a:ext cx="1031544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Previsión de Planes de Transformación Digital</a:t>
            </a:r>
            <a:endParaRPr b="0" lang="es-ES" sz="3450" spc="-1" strike="noStrike">
              <a:latin typeface="Arial"/>
            </a:endParaRPr>
          </a:p>
        </p:txBody>
      </p:sp>
      <p:pic>
        <p:nvPicPr>
          <p:cNvPr id="332" name="object 9" descr=""/>
          <p:cNvPicPr/>
          <p:nvPr/>
        </p:nvPicPr>
        <p:blipFill>
          <a:blip r:embed="rId1"/>
          <a:stretch/>
        </p:blipFill>
        <p:spPr>
          <a:xfrm>
            <a:off x="11846880" y="1523520"/>
            <a:ext cx="6288480" cy="8320320"/>
          </a:xfrm>
          <a:prstGeom prst="rect">
            <a:avLst/>
          </a:prstGeom>
          <a:ln w="0">
            <a:noFill/>
          </a:ln>
        </p:spPr>
      </p:pic>
      <p:sp>
        <p:nvSpPr>
          <p:cNvPr id="333" name="TextShape 7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34" name="TextShape 8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  <p:graphicFrame>
        <p:nvGraphicFramePr>
          <p:cNvPr id="335" name="Tabla 1"/>
          <p:cNvGraphicFramePr/>
          <p:nvPr/>
        </p:nvGraphicFramePr>
        <p:xfrm>
          <a:off x="218520" y="2991240"/>
          <a:ext cx="11369880" cy="6450480"/>
        </p:xfrm>
        <a:graphic>
          <a:graphicData uri="http://schemas.openxmlformats.org/drawingml/2006/table">
            <a:tbl>
              <a:tblPr/>
              <a:tblGrid>
                <a:gridCol w="2842560"/>
                <a:gridCol w="4331160"/>
                <a:gridCol w="2626200"/>
                <a:gridCol w="1569960"/>
              </a:tblGrid>
              <a:tr h="1612440">
                <a:tc gridSpan="4"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ES" sz="2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Número de horas previstas para abordar el diagnóstico digital (270 empresas) y atención posterior a asesoramientos, orientaciones y resolución de dudas.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150280"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ES" sz="2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Ubicación de las empresas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Número de empresas a realizar diagnóstico y asesoramientos posteriores.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Horas</a:t>
                      </a:r>
                      <a:endParaRPr b="0" lang="es-ES" sz="2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diagnóstico</a:t>
                      </a:r>
                      <a:endParaRPr b="0" lang="es-ES" sz="2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asesoramiento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Horas finales de trabajo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074960"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ES" sz="2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9 municipios</a:t>
                      </a:r>
                      <a:endParaRPr b="0" lang="es-ES" sz="2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ES" sz="2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Diagnósticos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es-ES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 </a:t>
                      </a:r>
                      <a:endParaRPr b="0" lang="es-ES" sz="2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 por municipio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 horas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900 horas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612800"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ES" sz="2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9 municipios</a:t>
                      </a:r>
                      <a:endParaRPr b="0" lang="es-ES" sz="2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s-ES" sz="28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asesoramientos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 horas 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s-E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2.700 horas</a:t>
                      </a:r>
                      <a:endParaRPr b="0" lang="es-ES" sz="2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Fases del Desarrollo:</a:t>
            </a:r>
            <a:endParaRPr b="0" lang="es-ES" sz="3450" spc="-1" strike="noStrike">
              <a:latin typeface="Arial"/>
            </a:endParaRPr>
          </a:p>
        </p:txBody>
      </p:sp>
      <p:pic>
        <p:nvPicPr>
          <p:cNvPr id="341" name="object 9" descr=""/>
          <p:cNvPicPr/>
          <p:nvPr/>
        </p:nvPicPr>
        <p:blipFill>
          <a:blip r:embed="rId1"/>
          <a:stretch/>
        </p:blipFill>
        <p:spPr>
          <a:xfrm>
            <a:off x="11846880" y="1523520"/>
            <a:ext cx="6288480" cy="8320320"/>
          </a:xfrm>
          <a:prstGeom prst="rect">
            <a:avLst/>
          </a:prstGeom>
          <a:ln w="0">
            <a:noFill/>
          </a:ln>
        </p:spPr>
      </p:pic>
      <p:sp>
        <p:nvSpPr>
          <p:cNvPr id="342" name="TextShape 7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43" name="TextShape 8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  <p:sp>
        <p:nvSpPr>
          <p:cNvPr id="344" name="Rectángulo 1"/>
          <p:cNvSpPr/>
          <p:nvPr/>
        </p:nvSpPr>
        <p:spPr>
          <a:xfrm>
            <a:off x="919080" y="2768040"/>
            <a:ext cx="10196640" cy="61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  <a:ea typeface="DejaVu Sans"/>
              </a:rPr>
              <a:t>Fase 1: Puesta en marcha del proyecto. </a:t>
            </a:r>
            <a:endParaRPr b="0" lang="es-E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  <a:ea typeface="DejaVu Sans"/>
              </a:rPr>
              <a:t>Fase 2: Captación de empresas y asociaciones empresariales. </a:t>
            </a:r>
            <a:endParaRPr b="0" lang="es-E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  <a:ea typeface="DejaVu Sans"/>
              </a:rPr>
              <a:t>Fase 3: Diagnósticos del grado de madurez digital: </a:t>
            </a:r>
            <a:endParaRPr b="0" lang="es-E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  <a:ea typeface="DejaVu Sans"/>
              </a:rPr>
              <a:t>Fase 4: Elaboración y presentación de planes de acción para la transformación digital, que ya se han caracterizado en puntos anteriores, con carácter de mínimo:</a:t>
            </a:r>
            <a:endParaRPr b="0" lang="es-E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3600" spc="-1" strike="noStrike">
                <a:solidFill>
                  <a:srgbClr val="000000"/>
                </a:solidFill>
                <a:latin typeface="Arial"/>
                <a:ea typeface="DejaVu Sans"/>
              </a:rPr>
              <a:t>Fase 5: Transferencia de los resultados y herramientas. </a:t>
            </a:r>
            <a:endParaRPr b="0" lang="es-E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TextShape 5"/>
          <p:cNvSpPr/>
          <p:nvPr/>
        </p:nvSpPr>
        <p:spPr>
          <a:xfrm>
            <a:off x="1093680" y="15487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Equipo Técnico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486800" y="3211920"/>
            <a:ext cx="9425880" cy="43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000" bIns="0">
            <a:spAutoFit/>
          </a:bodyPr>
          <a:p>
            <a:pPr marL="12600">
              <a:lnSpc>
                <a:spcPct val="100000"/>
              </a:lnSpc>
              <a:spcBef>
                <a:spcPts val="71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9 agentes, uno por cada municipio, responsable de la realización de los PLANES DE TRANSFORMACIÓN DIGITAL</a:t>
            </a:r>
            <a:endParaRPr b="0" lang="es-ES" sz="35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1"/>
              </a:spcBef>
            </a:pPr>
            <a:endParaRPr b="0" lang="es-ES" sz="35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1"/>
              </a:spcBef>
            </a:pP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Asistencia técnica: Innova</a:t>
            </a:r>
            <a:endParaRPr b="0" lang="es-ES" sz="35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1"/>
              </a:spcBef>
            </a:pPr>
            <a:endParaRPr b="0" lang="es-ES" sz="35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1"/>
              </a:spcBef>
            </a:pP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Equipo Acelerapyme y CIRCULAR FAB provinciales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351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9" descr=""/>
          <p:cNvPicPr/>
          <p:nvPr/>
        </p:nvPicPr>
        <p:blipFill>
          <a:blip r:embed="rId2"/>
          <a:stretch/>
        </p:blipFill>
        <p:spPr>
          <a:xfrm>
            <a:off x="11846880" y="1523520"/>
            <a:ext cx="6288480" cy="8320320"/>
          </a:xfrm>
          <a:prstGeom prst="rect">
            <a:avLst/>
          </a:prstGeom>
          <a:ln w="0">
            <a:noFill/>
          </a:ln>
        </p:spPr>
      </p:pic>
      <p:sp>
        <p:nvSpPr>
          <p:cNvPr id="353" name="TextShape 7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54" name="TextShape 8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5"/>
          <p:cNvSpPr/>
          <p:nvPr/>
        </p:nvSpPr>
        <p:spPr>
          <a:xfrm>
            <a:off x="1093680" y="1528920"/>
            <a:ext cx="940752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sp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Qué</a:t>
            </a:r>
            <a:r>
              <a:rPr b="1" lang="es-ES" sz="345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os</a:t>
            </a:r>
            <a:r>
              <a:rPr b="1" lang="es-ES" sz="3450" spc="-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pedimos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486800" y="3211920"/>
            <a:ext cx="7258680" cy="55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primer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paso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ser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un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205" strike="noStrike">
                <a:solidFill>
                  <a:srgbClr val="000000"/>
                </a:solidFill>
                <a:latin typeface="Microsoft Sans Serif"/>
                <a:ea typeface="DejaVu Sans"/>
              </a:rPr>
              <a:t>equipo…</a:t>
            </a:r>
            <a:endParaRPr b="0" lang="es-ES" sz="3550" spc="-1" strike="noStrike">
              <a:latin typeface="Arial"/>
            </a:endParaRPr>
          </a:p>
        </p:txBody>
      </p:sp>
      <p:sp>
        <p:nvSpPr>
          <p:cNvPr id="361" name="CustomShape 7"/>
          <p:cNvSpPr/>
          <p:nvPr/>
        </p:nvSpPr>
        <p:spPr>
          <a:xfrm>
            <a:off x="1486800" y="5124240"/>
            <a:ext cx="6748200" cy="95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0" lang="es-ES" sz="615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Resolver</a:t>
            </a:r>
            <a:r>
              <a:rPr b="0" lang="es-ES" sz="6150" spc="4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615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tus</a:t>
            </a:r>
            <a:r>
              <a:rPr b="0" lang="es-ES" sz="6150" spc="4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61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dudas</a:t>
            </a:r>
            <a:endParaRPr b="0" lang="es-ES" sz="6150" spc="-1" strike="noStrike">
              <a:latin typeface="Arial"/>
            </a:endParaRPr>
          </a:p>
        </p:txBody>
      </p:sp>
      <p:pic>
        <p:nvPicPr>
          <p:cNvPr id="362" name="object 9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10" descr=""/>
          <p:cNvPicPr/>
          <p:nvPr/>
        </p:nvPicPr>
        <p:blipFill>
          <a:blip r:embed="rId2"/>
          <a:stretch/>
        </p:blipFill>
        <p:spPr>
          <a:xfrm>
            <a:off x="11846880" y="1523520"/>
            <a:ext cx="6288480" cy="8320320"/>
          </a:xfrm>
          <a:prstGeom prst="rect">
            <a:avLst/>
          </a:prstGeom>
          <a:ln w="0">
            <a:noFill/>
          </a:ln>
        </p:spPr>
      </p:pic>
      <p:sp>
        <p:nvSpPr>
          <p:cNvPr id="364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365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3" name="object 5" descr=""/>
          <p:cNvPicPr/>
          <p:nvPr/>
        </p:nvPicPr>
        <p:blipFill>
          <a:blip r:embed="rId1"/>
          <a:stretch/>
        </p:blipFill>
        <p:spPr>
          <a:xfrm>
            <a:off x="1072440" y="2010600"/>
            <a:ext cx="8683560" cy="651780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10878840" y="2375280"/>
            <a:ext cx="7863840" cy="1388160"/>
          </a:xfrm>
          <a:prstGeom prst="rect">
            <a:avLst/>
          </a:pr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AYUDA/SUBVENCIÓN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-Orden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ICT/951/2021,</a:t>
            </a:r>
            <a:r>
              <a:rPr b="0" lang="es-ES" sz="26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endParaRPr b="0" lang="es-ES" sz="2600" spc="-1" strike="noStrike">
              <a:latin typeface="Arial"/>
            </a:endParaRPr>
          </a:p>
          <a:p>
            <a:pPr marL="208800">
              <a:lnSpc>
                <a:spcPct val="100000"/>
              </a:lnSpc>
            </a:pP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10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septiembre,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ayudas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fortalecimiento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actividad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zonas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20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turísticas…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175" name="TextShape 5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176" name="TextShape 6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10878840" y="4079160"/>
            <a:ext cx="7863840" cy="166644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208800">
              <a:lnSpc>
                <a:spcPct val="100000"/>
              </a:lnSpc>
              <a:spcBef>
                <a:spcPts val="1585"/>
              </a:spcBef>
            </a:pPr>
            <a:r>
              <a:rPr b="1" lang="es-ES" sz="2400" spc="-12" strike="noStrike">
                <a:solidFill>
                  <a:srgbClr val="000000"/>
                </a:solidFill>
                <a:latin typeface="Arial"/>
                <a:ea typeface="DejaVu Sans"/>
              </a:rPr>
              <a:t>Proyecto</a:t>
            </a:r>
            <a:r>
              <a:rPr b="1" lang="es-ES" sz="2400" spc="-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400" spc="-12" strike="noStrike">
                <a:solidFill>
                  <a:srgbClr val="000000"/>
                </a:solidFill>
                <a:latin typeface="Arial"/>
                <a:ea typeface="DejaVu Sans"/>
              </a:rPr>
              <a:t>presentado:</a:t>
            </a:r>
            <a:endParaRPr b="0" lang="es-ES" sz="2400" spc="-1" strike="noStrike">
              <a:latin typeface="Arial"/>
            </a:endParaRPr>
          </a:p>
          <a:p>
            <a:pPr marL="208800">
              <a:lnSpc>
                <a:spcPct val="100000"/>
              </a:lnSpc>
              <a:spcBef>
                <a:spcPts val="14"/>
              </a:spcBef>
            </a:pPr>
            <a:endParaRPr b="0" lang="es-ES" sz="2400" spc="-1" strike="noStrike">
              <a:latin typeface="Arial"/>
            </a:endParaRPr>
          </a:p>
          <a:p>
            <a:pPr marL="208800">
              <a:lnSpc>
                <a:spcPct val="100000"/>
              </a:lnSpc>
            </a:pPr>
            <a:r>
              <a:rPr b="1" lang="es-ES" sz="2400" spc="-12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1" lang="es-ES" sz="2400" spc="-12" strike="noStrike">
                <a:solidFill>
                  <a:srgbClr val="000000"/>
                </a:solidFill>
                <a:latin typeface="Arial"/>
                <a:ea typeface="DejaVu Sans"/>
              </a:rPr>
              <a:t>NODOS TURÍSTICOS Y COMERCIALES 4.0” DE LA </a:t>
            </a:r>
            <a:r>
              <a:rPr b="1" lang="es-ES" sz="2400" spc="-65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400" spc="-12" strike="noStrike">
                <a:solidFill>
                  <a:srgbClr val="000000"/>
                </a:solidFill>
                <a:latin typeface="Arial"/>
                <a:ea typeface="DejaVu Sans"/>
              </a:rPr>
              <a:t>PROVINCIA</a:t>
            </a:r>
            <a:r>
              <a:rPr b="1" lang="es-ES" sz="2400" spc="-1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400" spc="-12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240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400" spc="-12" strike="noStrike">
                <a:solidFill>
                  <a:srgbClr val="000000"/>
                </a:solidFill>
                <a:latin typeface="Arial"/>
                <a:ea typeface="DejaVu Sans"/>
              </a:rPr>
              <a:t>CÁCERES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78" name="CustomShape 8"/>
          <p:cNvSpPr/>
          <p:nvPr/>
        </p:nvSpPr>
        <p:spPr>
          <a:xfrm>
            <a:off x="11075760" y="6683760"/>
            <a:ext cx="6170760" cy="24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20000"/>
              </a:lnSpc>
              <a:spcBef>
                <a:spcPts val="96"/>
              </a:spcBef>
            </a:pP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Estado</a:t>
            </a:r>
            <a:r>
              <a:rPr b="1" lang="es-ES" sz="33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del</a:t>
            </a:r>
            <a:r>
              <a:rPr b="1" lang="es-ES" sz="330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proyecto</a:t>
            </a:r>
            <a:r>
              <a:rPr b="0" lang="es-ES" sz="33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:</a:t>
            </a:r>
            <a:r>
              <a:rPr b="0" lang="es-ES" sz="3300" spc="-15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3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Aprobado. </a:t>
            </a:r>
            <a:r>
              <a:rPr b="0" lang="es-ES" sz="3300" spc="-86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Inversión</a:t>
            </a:r>
            <a:r>
              <a:rPr b="1" lang="es-ES" sz="330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1" lang="es-ES" sz="330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realizar</a:t>
            </a:r>
            <a:r>
              <a:rPr b="0" lang="es-ES" sz="33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:</a:t>
            </a:r>
            <a:r>
              <a:rPr b="0" lang="es-ES" sz="33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896.497</a:t>
            </a:r>
            <a:r>
              <a:rPr b="0" lang="es-ES" sz="3300" spc="29" strike="noStrike">
                <a:solidFill>
                  <a:srgbClr val="000000"/>
                </a:solidFill>
                <a:latin typeface="Verdana"/>
                <a:ea typeface="DejaVu Sans"/>
              </a:rPr>
              <a:t>€ </a:t>
            </a:r>
            <a:r>
              <a:rPr b="0" lang="es-ES" sz="3300" spc="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Localidades</a:t>
            </a:r>
            <a:r>
              <a:rPr b="1" lang="es-ES" sz="3300" spc="-12" strike="noStrike">
                <a:solidFill>
                  <a:srgbClr val="000000"/>
                </a:solidFill>
                <a:latin typeface="Arial"/>
                <a:ea typeface="DejaVu Sans"/>
              </a:rPr>
              <a:t> implicadas</a:t>
            </a:r>
            <a:r>
              <a:rPr b="0" lang="es-ES" sz="330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:</a:t>
            </a:r>
            <a:r>
              <a:rPr b="0" lang="es-ES" sz="33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3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9</a:t>
            </a:r>
            <a:endParaRPr b="0" lang="es-ES" sz="33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25"/>
              </a:spcBef>
            </a:pPr>
            <a:r>
              <a:rPr b="1" lang="es-ES" sz="3300" spc="-7" strike="noStrike">
                <a:solidFill>
                  <a:srgbClr val="000000"/>
                </a:solidFill>
                <a:latin typeface="Arial"/>
                <a:ea typeface="DejaVu Sans"/>
              </a:rPr>
              <a:t>Actuaciones</a:t>
            </a:r>
            <a:r>
              <a:rPr b="0" lang="es-ES" sz="33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:</a:t>
            </a:r>
            <a:r>
              <a:rPr b="0" lang="es-ES" sz="33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3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7</a:t>
            </a:r>
            <a:endParaRPr b="0" lang="es-ES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roup 1"/>
          <p:cNvGrpSpPr/>
          <p:nvPr/>
        </p:nvGrpSpPr>
        <p:grpSpPr>
          <a:xfrm>
            <a:off x="0" y="0"/>
            <a:ext cx="20103480" cy="9682920"/>
            <a:chOff x="0" y="0"/>
            <a:chExt cx="20103480" cy="9682920"/>
          </a:xfrm>
        </p:grpSpPr>
        <p:pic>
          <p:nvPicPr>
            <p:cNvPr id="367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20103480" cy="9682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8" name="object 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20014560" cy="9681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9" name="CustomShape 2"/>
          <p:cNvSpPr/>
          <p:nvPr/>
        </p:nvSpPr>
        <p:spPr>
          <a:xfrm>
            <a:off x="16509960" y="9178920"/>
            <a:ext cx="310248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0" lang="es-ES" sz="1200" spc="-1" strike="noStrike" u="sng">
                <a:solidFill>
                  <a:srgbClr val="ffffff"/>
                </a:solidFill>
                <a:uFillTx/>
                <a:latin typeface="Arial MT"/>
                <a:ea typeface="DejaVu Sans"/>
                <a:hlinkClick r:id="rId3"/>
              </a:rPr>
              <a:t>https://unsplash.com/es/@alexandra_salvado</a:t>
            </a:r>
            <a:endParaRPr b="0" lang="es-ES" sz="1200" spc="-1" strike="noStrike">
              <a:latin typeface="Arial"/>
            </a:endParaRPr>
          </a:p>
        </p:txBody>
      </p:sp>
      <p:grpSp>
        <p:nvGrpSpPr>
          <p:cNvPr id="370" name="Group 3"/>
          <p:cNvGrpSpPr/>
          <p:nvPr/>
        </p:nvGrpSpPr>
        <p:grpSpPr>
          <a:xfrm>
            <a:off x="3327480" y="2498760"/>
            <a:ext cx="15877080" cy="6766920"/>
            <a:chOff x="3327480" y="2498760"/>
            <a:chExt cx="15877080" cy="6766920"/>
          </a:xfrm>
        </p:grpSpPr>
        <p:sp>
          <p:nvSpPr>
            <p:cNvPr id="371" name="CustomShape 4"/>
            <p:cNvSpPr/>
            <p:nvPr/>
          </p:nvSpPr>
          <p:spPr>
            <a:xfrm>
              <a:off x="18085680" y="3805920"/>
              <a:ext cx="1118880" cy="1755000"/>
            </a:xfrm>
            <a:custGeom>
              <a:avLst/>
              <a:gdLst/>
              <a:ahLst/>
              <a:rect l="l" t="t" r="r" b="b"/>
              <a:pathLst>
                <a:path w="1119505" h="1755775">
                  <a:moveTo>
                    <a:pt x="559535" y="0"/>
                  </a:moveTo>
                  <a:lnTo>
                    <a:pt x="478805" y="5523"/>
                  </a:lnTo>
                  <a:lnTo>
                    <a:pt x="430285" y="14496"/>
                  </a:lnTo>
                  <a:lnTo>
                    <a:pt x="383276" y="27614"/>
                  </a:lnTo>
                  <a:lnTo>
                    <a:pt x="337966" y="44764"/>
                  </a:lnTo>
                  <a:lnTo>
                    <a:pt x="294543" y="65830"/>
                  </a:lnTo>
                  <a:lnTo>
                    <a:pt x="253194" y="90701"/>
                  </a:lnTo>
                  <a:lnTo>
                    <a:pt x="214106" y="119261"/>
                  </a:lnTo>
                  <a:lnTo>
                    <a:pt x="177469" y="151397"/>
                  </a:lnTo>
                  <a:lnTo>
                    <a:pt x="143468" y="186996"/>
                  </a:lnTo>
                  <a:lnTo>
                    <a:pt x="112292" y="225944"/>
                  </a:lnTo>
                  <a:lnTo>
                    <a:pt x="84128" y="268127"/>
                  </a:lnTo>
                  <a:lnTo>
                    <a:pt x="61069" y="309867"/>
                  </a:lnTo>
                  <a:lnTo>
                    <a:pt x="41666" y="352944"/>
                  </a:lnTo>
                  <a:lnTo>
                    <a:pt x="25933" y="397131"/>
                  </a:lnTo>
                  <a:lnTo>
                    <a:pt x="13886" y="442203"/>
                  </a:lnTo>
                  <a:lnTo>
                    <a:pt x="5538" y="487934"/>
                  </a:lnTo>
                  <a:lnTo>
                    <a:pt x="904" y="534098"/>
                  </a:lnTo>
                  <a:lnTo>
                    <a:pt x="0" y="580468"/>
                  </a:lnTo>
                  <a:lnTo>
                    <a:pt x="2839" y="626819"/>
                  </a:lnTo>
                  <a:lnTo>
                    <a:pt x="9437" y="672924"/>
                  </a:lnTo>
                  <a:lnTo>
                    <a:pt x="19808" y="718558"/>
                  </a:lnTo>
                  <a:lnTo>
                    <a:pt x="33968" y="763494"/>
                  </a:lnTo>
                  <a:lnTo>
                    <a:pt x="51930" y="807507"/>
                  </a:lnTo>
                  <a:lnTo>
                    <a:pt x="532313" y="1738093"/>
                  </a:lnTo>
                  <a:lnTo>
                    <a:pt x="559485" y="1755338"/>
                  </a:lnTo>
                  <a:lnTo>
                    <a:pt x="567949" y="1754119"/>
                  </a:lnTo>
                  <a:lnTo>
                    <a:pt x="575595" y="1750650"/>
                  </a:lnTo>
                  <a:lnTo>
                    <a:pt x="581976" y="1745213"/>
                  </a:lnTo>
                  <a:lnTo>
                    <a:pt x="586647" y="1738093"/>
                  </a:lnTo>
                  <a:lnTo>
                    <a:pt x="1065015" y="811459"/>
                  </a:lnTo>
                  <a:lnTo>
                    <a:pt x="559485" y="811459"/>
                  </a:lnTo>
                  <a:lnTo>
                    <a:pt x="514754" y="807436"/>
                  </a:lnTo>
                  <a:lnTo>
                    <a:pt x="472631" y="795841"/>
                  </a:lnTo>
                  <a:lnTo>
                    <a:pt x="433826" y="777384"/>
                  </a:lnTo>
                  <a:lnTo>
                    <a:pt x="399047" y="752776"/>
                  </a:lnTo>
                  <a:lnTo>
                    <a:pt x="369002" y="722726"/>
                  </a:lnTo>
                  <a:lnTo>
                    <a:pt x="344401" y="687945"/>
                  </a:lnTo>
                  <a:lnTo>
                    <a:pt x="325951" y="649144"/>
                  </a:lnTo>
                  <a:lnTo>
                    <a:pt x="314362" y="607033"/>
                  </a:lnTo>
                  <a:lnTo>
                    <a:pt x="310341" y="562321"/>
                  </a:lnTo>
                  <a:lnTo>
                    <a:pt x="314362" y="517589"/>
                  </a:lnTo>
                  <a:lnTo>
                    <a:pt x="325951" y="475460"/>
                  </a:lnTo>
                  <a:lnTo>
                    <a:pt x="344401" y="436647"/>
                  </a:lnTo>
                  <a:lnTo>
                    <a:pt x="369002" y="401857"/>
                  </a:lnTo>
                  <a:lnTo>
                    <a:pt x="399047" y="371801"/>
                  </a:lnTo>
                  <a:lnTo>
                    <a:pt x="433826" y="347189"/>
                  </a:lnTo>
                  <a:lnTo>
                    <a:pt x="472631" y="328730"/>
                  </a:lnTo>
                  <a:lnTo>
                    <a:pt x="514754" y="317134"/>
                  </a:lnTo>
                  <a:lnTo>
                    <a:pt x="559485" y="313111"/>
                  </a:lnTo>
                  <a:lnTo>
                    <a:pt x="1059368" y="313111"/>
                  </a:lnTo>
                  <a:lnTo>
                    <a:pt x="1057906" y="309867"/>
                  </a:lnTo>
                  <a:lnTo>
                    <a:pt x="1034832" y="268127"/>
                  </a:lnTo>
                  <a:lnTo>
                    <a:pt x="1006668" y="225944"/>
                  </a:lnTo>
                  <a:lnTo>
                    <a:pt x="975493" y="186996"/>
                  </a:lnTo>
                  <a:lnTo>
                    <a:pt x="941493" y="151397"/>
                  </a:lnTo>
                  <a:lnTo>
                    <a:pt x="904856" y="119261"/>
                  </a:lnTo>
                  <a:lnTo>
                    <a:pt x="865770" y="90701"/>
                  </a:lnTo>
                  <a:lnTo>
                    <a:pt x="824421" y="65830"/>
                  </a:lnTo>
                  <a:lnTo>
                    <a:pt x="780998" y="44764"/>
                  </a:lnTo>
                  <a:lnTo>
                    <a:pt x="735688" y="27614"/>
                  </a:lnTo>
                  <a:lnTo>
                    <a:pt x="688679" y="14496"/>
                  </a:lnTo>
                  <a:lnTo>
                    <a:pt x="640158" y="5523"/>
                  </a:lnTo>
                  <a:lnTo>
                    <a:pt x="590311" y="808"/>
                  </a:lnTo>
                  <a:lnTo>
                    <a:pt x="574978" y="202"/>
                  </a:lnTo>
                  <a:lnTo>
                    <a:pt x="559535" y="0"/>
                  </a:lnTo>
                  <a:close/>
                  <a:moveTo>
                    <a:pt x="1059368" y="313111"/>
                  </a:moveTo>
                  <a:lnTo>
                    <a:pt x="559485" y="313111"/>
                  </a:lnTo>
                  <a:lnTo>
                    <a:pt x="604216" y="317134"/>
                  </a:lnTo>
                  <a:lnTo>
                    <a:pt x="646343" y="328730"/>
                  </a:lnTo>
                  <a:lnTo>
                    <a:pt x="685156" y="347189"/>
                  </a:lnTo>
                  <a:lnTo>
                    <a:pt x="719945" y="371801"/>
                  </a:lnTo>
                  <a:lnTo>
                    <a:pt x="750001" y="401857"/>
                  </a:lnTo>
                  <a:lnTo>
                    <a:pt x="774614" y="436647"/>
                  </a:lnTo>
                  <a:lnTo>
                    <a:pt x="793073" y="475460"/>
                  </a:lnTo>
                  <a:lnTo>
                    <a:pt x="804669" y="517589"/>
                  </a:lnTo>
                  <a:lnTo>
                    <a:pt x="808692" y="562321"/>
                  </a:lnTo>
                  <a:lnTo>
                    <a:pt x="804669" y="607033"/>
                  </a:lnTo>
                  <a:lnTo>
                    <a:pt x="793073" y="649144"/>
                  </a:lnTo>
                  <a:lnTo>
                    <a:pt x="774614" y="687945"/>
                  </a:lnTo>
                  <a:lnTo>
                    <a:pt x="750001" y="722726"/>
                  </a:lnTo>
                  <a:lnTo>
                    <a:pt x="719945" y="752776"/>
                  </a:lnTo>
                  <a:lnTo>
                    <a:pt x="685156" y="777384"/>
                  </a:lnTo>
                  <a:lnTo>
                    <a:pt x="646343" y="795841"/>
                  </a:lnTo>
                  <a:lnTo>
                    <a:pt x="604216" y="807436"/>
                  </a:lnTo>
                  <a:lnTo>
                    <a:pt x="559485" y="811459"/>
                  </a:lnTo>
                  <a:lnTo>
                    <a:pt x="1065015" y="811459"/>
                  </a:lnTo>
                  <a:lnTo>
                    <a:pt x="1085098" y="763329"/>
                  </a:lnTo>
                  <a:lnTo>
                    <a:pt x="1099235" y="718434"/>
                  </a:lnTo>
                  <a:lnTo>
                    <a:pt x="1109591" y="672834"/>
                  </a:lnTo>
                  <a:lnTo>
                    <a:pt x="1116178" y="626756"/>
                  </a:lnTo>
                  <a:lnTo>
                    <a:pt x="1119010" y="580426"/>
                  </a:lnTo>
                  <a:lnTo>
                    <a:pt x="1118100" y="534071"/>
                  </a:lnTo>
                  <a:lnTo>
                    <a:pt x="1113463" y="487919"/>
                  </a:lnTo>
                  <a:lnTo>
                    <a:pt x="1105112" y="442195"/>
                  </a:lnTo>
                  <a:lnTo>
                    <a:pt x="1093059" y="397128"/>
                  </a:lnTo>
                  <a:lnTo>
                    <a:pt x="1077320" y="352943"/>
                  </a:lnTo>
                  <a:lnTo>
                    <a:pt x="1059368" y="31311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CustomShape 5"/>
            <p:cNvSpPr/>
            <p:nvPr/>
          </p:nvSpPr>
          <p:spPr>
            <a:xfrm>
              <a:off x="3327480" y="5194440"/>
              <a:ext cx="1121400" cy="309240"/>
            </a:xfrm>
            <a:custGeom>
              <a:avLst/>
              <a:gdLst/>
              <a:ahLst/>
              <a:rect l="l" t="t" r="r" b="b"/>
              <a:pathLst>
                <a:path w="1122045" h="309879">
                  <a:moveTo>
                    <a:pt x="325716" y="123151"/>
                  </a:moveTo>
                  <a:lnTo>
                    <a:pt x="323672" y="116840"/>
                  </a:lnTo>
                  <a:lnTo>
                    <a:pt x="321627" y="110502"/>
                  </a:lnTo>
                  <a:lnTo>
                    <a:pt x="315760" y="106260"/>
                  </a:lnTo>
                  <a:lnTo>
                    <a:pt x="208508" y="106260"/>
                  </a:lnTo>
                  <a:lnTo>
                    <a:pt x="175361" y="4254"/>
                  </a:lnTo>
                  <a:lnTo>
                    <a:pt x="169506" y="0"/>
                  </a:lnTo>
                  <a:lnTo>
                    <a:pt x="156210" y="0"/>
                  </a:lnTo>
                  <a:lnTo>
                    <a:pt x="150342" y="4254"/>
                  </a:lnTo>
                  <a:lnTo>
                    <a:pt x="117208" y="106260"/>
                  </a:lnTo>
                  <a:lnTo>
                    <a:pt x="9969" y="106260"/>
                  </a:lnTo>
                  <a:lnTo>
                    <a:pt x="4114" y="110502"/>
                  </a:lnTo>
                  <a:lnTo>
                    <a:pt x="0" y="123151"/>
                  </a:lnTo>
                  <a:lnTo>
                    <a:pt x="2222" y="130048"/>
                  </a:lnTo>
                  <a:lnTo>
                    <a:pt x="89001" y="193090"/>
                  </a:lnTo>
                  <a:lnTo>
                    <a:pt x="55854" y="295084"/>
                  </a:lnTo>
                  <a:lnTo>
                    <a:pt x="58089" y="301967"/>
                  </a:lnTo>
                  <a:lnTo>
                    <a:pt x="68872" y="309765"/>
                  </a:lnTo>
                  <a:lnTo>
                    <a:pt x="76060" y="309765"/>
                  </a:lnTo>
                  <a:lnTo>
                    <a:pt x="162877" y="246748"/>
                  </a:lnTo>
                  <a:lnTo>
                    <a:pt x="246888" y="307797"/>
                  </a:lnTo>
                  <a:lnTo>
                    <a:pt x="250012" y="308813"/>
                  </a:lnTo>
                  <a:lnTo>
                    <a:pt x="256489" y="308813"/>
                  </a:lnTo>
                  <a:lnTo>
                    <a:pt x="259600" y="307797"/>
                  </a:lnTo>
                  <a:lnTo>
                    <a:pt x="267627" y="301955"/>
                  </a:lnTo>
                  <a:lnTo>
                    <a:pt x="269875" y="295084"/>
                  </a:lnTo>
                  <a:lnTo>
                    <a:pt x="236728" y="193090"/>
                  </a:lnTo>
                  <a:lnTo>
                    <a:pt x="323494" y="130048"/>
                  </a:lnTo>
                  <a:lnTo>
                    <a:pt x="325716" y="123151"/>
                  </a:lnTo>
                  <a:close/>
                  <a:moveTo>
                    <a:pt x="723773" y="123151"/>
                  </a:moveTo>
                  <a:lnTo>
                    <a:pt x="721728" y="116840"/>
                  </a:lnTo>
                  <a:lnTo>
                    <a:pt x="719683" y="110502"/>
                  </a:lnTo>
                  <a:lnTo>
                    <a:pt x="713816" y="106260"/>
                  </a:lnTo>
                  <a:lnTo>
                    <a:pt x="606564" y="106260"/>
                  </a:lnTo>
                  <a:lnTo>
                    <a:pt x="573417" y="4254"/>
                  </a:lnTo>
                  <a:lnTo>
                    <a:pt x="567563" y="0"/>
                  </a:lnTo>
                  <a:lnTo>
                    <a:pt x="554266" y="0"/>
                  </a:lnTo>
                  <a:lnTo>
                    <a:pt x="548398" y="4254"/>
                  </a:lnTo>
                  <a:lnTo>
                    <a:pt x="515264" y="106260"/>
                  </a:lnTo>
                  <a:lnTo>
                    <a:pt x="408025" y="106260"/>
                  </a:lnTo>
                  <a:lnTo>
                    <a:pt x="402170" y="110502"/>
                  </a:lnTo>
                  <a:lnTo>
                    <a:pt x="398056" y="123151"/>
                  </a:lnTo>
                  <a:lnTo>
                    <a:pt x="400278" y="130048"/>
                  </a:lnTo>
                  <a:lnTo>
                    <a:pt x="487057" y="193090"/>
                  </a:lnTo>
                  <a:lnTo>
                    <a:pt x="453910" y="295084"/>
                  </a:lnTo>
                  <a:lnTo>
                    <a:pt x="456145" y="301967"/>
                  </a:lnTo>
                  <a:lnTo>
                    <a:pt x="466940" y="309765"/>
                  </a:lnTo>
                  <a:lnTo>
                    <a:pt x="474116" y="309765"/>
                  </a:lnTo>
                  <a:lnTo>
                    <a:pt x="560933" y="246748"/>
                  </a:lnTo>
                  <a:lnTo>
                    <a:pt x="644944" y="307797"/>
                  </a:lnTo>
                  <a:lnTo>
                    <a:pt x="648068" y="308813"/>
                  </a:lnTo>
                  <a:lnTo>
                    <a:pt x="654545" y="308813"/>
                  </a:lnTo>
                  <a:lnTo>
                    <a:pt x="657656" y="307797"/>
                  </a:lnTo>
                  <a:lnTo>
                    <a:pt x="665683" y="301955"/>
                  </a:lnTo>
                  <a:lnTo>
                    <a:pt x="667931" y="295084"/>
                  </a:lnTo>
                  <a:lnTo>
                    <a:pt x="634784" y="193090"/>
                  </a:lnTo>
                  <a:lnTo>
                    <a:pt x="721550" y="130048"/>
                  </a:lnTo>
                  <a:lnTo>
                    <a:pt x="723773" y="123151"/>
                  </a:lnTo>
                  <a:close/>
                  <a:moveTo>
                    <a:pt x="1121829" y="123151"/>
                  </a:moveTo>
                  <a:lnTo>
                    <a:pt x="1119784" y="116840"/>
                  </a:lnTo>
                  <a:lnTo>
                    <a:pt x="1117739" y="110502"/>
                  </a:lnTo>
                  <a:lnTo>
                    <a:pt x="1111872" y="106260"/>
                  </a:lnTo>
                  <a:lnTo>
                    <a:pt x="1004620" y="106260"/>
                  </a:lnTo>
                  <a:lnTo>
                    <a:pt x="971473" y="4254"/>
                  </a:lnTo>
                  <a:lnTo>
                    <a:pt x="965619" y="0"/>
                  </a:lnTo>
                  <a:lnTo>
                    <a:pt x="952322" y="0"/>
                  </a:lnTo>
                  <a:lnTo>
                    <a:pt x="946454" y="4254"/>
                  </a:lnTo>
                  <a:lnTo>
                    <a:pt x="913320" y="106260"/>
                  </a:lnTo>
                  <a:lnTo>
                    <a:pt x="806081" y="106260"/>
                  </a:lnTo>
                  <a:lnTo>
                    <a:pt x="800227" y="110502"/>
                  </a:lnTo>
                  <a:lnTo>
                    <a:pt x="796112" y="123151"/>
                  </a:lnTo>
                  <a:lnTo>
                    <a:pt x="798334" y="130048"/>
                  </a:lnTo>
                  <a:lnTo>
                    <a:pt x="885113" y="193090"/>
                  </a:lnTo>
                  <a:lnTo>
                    <a:pt x="851966" y="295084"/>
                  </a:lnTo>
                  <a:lnTo>
                    <a:pt x="854202" y="301967"/>
                  </a:lnTo>
                  <a:lnTo>
                    <a:pt x="864997" y="309765"/>
                  </a:lnTo>
                  <a:lnTo>
                    <a:pt x="872172" y="309765"/>
                  </a:lnTo>
                  <a:lnTo>
                    <a:pt x="958989" y="246748"/>
                  </a:lnTo>
                  <a:lnTo>
                    <a:pt x="1043000" y="307797"/>
                  </a:lnTo>
                  <a:lnTo>
                    <a:pt x="1046124" y="308813"/>
                  </a:lnTo>
                  <a:lnTo>
                    <a:pt x="1052601" y="308813"/>
                  </a:lnTo>
                  <a:lnTo>
                    <a:pt x="1055712" y="307797"/>
                  </a:lnTo>
                  <a:lnTo>
                    <a:pt x="1063739" y="301955"/>
                  </a:lnTo>
                  <a:lnTo>
                    <a:pt x="1065987" y="295084"/>
                  </a:lnTo>
                  <a:lnTo>
                    <a:pt x="1032840" y="193090"/>
                  </a:lnTo>
                  <a:lnTo>
                    <a:pt x="1119606" y="130048"/>
                  </a:lnTo>
                  <a:lnTo>
                    <a:pt x="1121829" y="123151"/>
                  </a:lnTo>
                  <a:close/>
                </a:path>
              </a:pathLst>
            </a:custGeom>
            <a:solidFill>
              <a:srgbClr val="ffffff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6"/>
            <p:cNvSpPr/>
            <p:nvPr/>
          </p:nvSpPr>
          <p:spPr>
            <a:xfrm>
              <a:off x="9296280" y="8520120"/>
              <a:ext cx="929520" cy="745560"/>
            </a:xfrm>
            <a:custGeom>
              <a:avLst/>
              <a:gdLst/>
              <a:ahLst/>
              <a:rect l="l" t="t" r="r" b="b"/>
              <a:pathLst>
                <a:path w="930275" h="746125">
                  <a:moveTo>
                    <a:pt x="606907" y="613905"/>
                  </a:moveTo>
                  <a:lnTo>
                    <a:pt x="596773" y="563829"/>
                  </a:lnTo>
                  <a:lnTo>
                    <a:pt x="568667" y="522173"/>
                  </a:lnTo>
                  <a:lnTo>
                    <a:pt x="527024" y="494068"/>
                  </a:lnTo>
                  <a:lnTo>
                    <a:pt x="476961" y="483946"/>
                  </a:lnTo>
                  <a:lnTo>
                    <a:pt x="476961" y="614311"/>
                  </a:lnTo>
                  <a:lnTo>
                    <a:pt x="476961" y="615632"/>
                  </a:lnTo>
                  <a:lnTo>
                    <a:pt x="475208" y="615632"/>
                  </a:lnTo>
                  <a:lnTo>
                    <a:pt x="475234" y="614311"/>
                  </a:lnTo>
                  <a:lnTo>
                    <a:pt x="475640" y="613905"/>
                  </a:lnTo>
                  <a:lnTo>
                    <a:pt x="476529" y="613905"/>
                  </a:lnTo>
                  <a:lnTo>
                    <a:pt x="476961" y="614311"/>
                  </a:lnTo>
                  <a:lnTo>
                    <a:pt x="476961" y="483946"/>
                  </a:lnTo>
                  <a:lnTo>
                    <a:pt x="425132" y="494068"/>
                  </a:lnTo>
                  <a:lnTo>
                    <a:pt x="383489" y="522173"/>
                  </a:lnTo>
                  <a:lnTo>
                    <a:pt x="355396" y="563829"/>
                  </a:lnTo>
                  <a:lnTo>
                    <a:pt x="345084" y="614768"/>
                  </a:lnTo>
                  <a:lnTo>
                    <a:pt x="355396" y="665721"/>
                  </a:lnTo>
                  <a:lnTo>
                    <a:pt x="383489" y="707364"/>
                  </a:lnTo>
                  <a:lnTo>
                    <a:pt x="425132" y="735469"/>
                  </a:lnTo>
                  <a:lnTo>
                    <a:pt x="476072" y="745782"/>
                  </a:lnTo>
                  <a:lnTo>
                    <a:pt x="527024" y="735469"/>
                  </a:lnTo>
                  <a:lnTo>
                    <a:pt x="568667" y="707364"/>
                  </a:lnTo>
                  <a:lnTo>
                    <a:pt x="596773" y="665721"/>
                  </a:lnTo>
                  <a:lnTo>
                    <a:pt x="606907" y="615632"/>
                  </a:lnTo>
                  <a:lnTo>
                    <a:pt x="606907" y="613905"/>
                  </a:lnTo>
                  <a:close/>
                  <a:moveTo>
                    <a:pt x="788339" y="407073"/>
                  </a:moveTo>
                  <a:lnTo>
                    <a:pt x="776046" y="370090"/>
                  </a:lnTo>
                  <a:lnTo>
                    <a:pt x="730681" y="329031"/>
                  </a:lnTo>
                  <a:lnTo>
                    <a:pt x="691311" y="302399"/>
                  </a:lnTo>
                  <a:lnTo>
                    <a:pt x="649528" y="280314"/>
                  </a:lnTo>
                  <a:lnTo>
                    <a:pt x="605701" y="262877"/>
                  </a:lnTo>
                  <a:lnTo>
                    <a:pt x="560158" y="250266"/>
                  </a:lnTo>
                  <a:lnTo>
                    <a:pt x="513245" y="242595"/>
                  </a:lnTo>
                  <a:lnTo>
                    <a:pt x="465315" y="240004"/>
                  </a:lnTo>
                  <a:lnTo>
                    <a:pt x="417156" y="242620"/>
                  </a:lnTo>
                  <a:lnTo>
                    <a:pt x="370039" y="250355"/>
                  </a:lnTo>
                  <a:lnTo>
                    <a:pt x="324332" y="263067"/>
                  </a:lnTo>
                  <a:lnTo>
                    <a:pt x="280352" y="280644"/>
                  </a:lnTo>
                  <a:lnTo>
                    <a:pt x="238455" y="302920"/>
                  </a:lnTo>
                  <a:lnTo>
                    <a:pt x="198983" y="329780"/>
                  </a:lnTo>
                  <a:lnTo>
                    <a:pt x="162280" y="361061"/>
                  </a:lnTo>
                  <a:lnTo>
                    <a:pt x="143052" y="394855"/>
                  </a:lnTo>
                  <a:lnTo>
                    <a:pt x="141452" y="407936"/>
                  </a:lnTo>
                  <a:lnTo>
                    <a:pt x="142405" y="421182"/>
                  </a:lnTo>
                  <a:lnTo>
                    <a:pt x="159867" y="455930"/>
                  </a:lnTo>
                  <a:lnTo>
                    <a:pt x="195008" y="475449"/>
                  </a:lnTo>
                  <a:lnTo>
                    <a:pt x="208584" y="476846"/>
                  </a:lnTo>
                  <a:lnTo>
                    <a:pt x="221373" y="475640"/>
                  </a:lnTo>
                  <a:lnTo>
                    <a:pt x="233553" y="472071"/>
                  </a:lnTo>
                  <a:lnTo>
                    <a:pt x="244805" y="466280"/>
                  </a:lnTo>
                  <a:lnTo>
                    <a:pt x="254850" y="458381"/>
                  </a:lnTo>
                  <a:lnTo>
                    <a:pt x="291084" y="428828"/>
                  </a:lnTo>
                  <a:lnTo>
                    <a:pt x="330911" y="405384"/>
                  </a:lnTo>
                  <a:lnTo>
                    <a:pt x="373659" y="388302"/>
                  </a:lnTo>
                  <a:lnTo>
                    <a:pt x="418680" y="377863"/>
                  </a:lnTo>
                  <a:lnTo>
                    <a:pt x="465315" y="374332"/>
                  </a:lnTo>
                  <a:lnTo>
                    <a:pt x="511733" y="377837"/>
                  </a:lnTo>
                  <a:lnTo>
                    <a:pt x="556577" y="388188"/>
                  </a:lnTo>
                  <a:lnTo>
                    <a:pt x="599186" y="405117"/>
                  </a:lnTo>
                  <a:lnTo>
                    <a:pt x="638886" y="428358"/>
                  </a:lnTo>
                  <a:lnTo>
                    <a:pt x="675017" y="457657"/>
                  </a:lnTo>
                  <a:lnTo>
                    <a:pt x="697598" y="471754"/>
                  </a:lnTo>
                  <a:lnTo>
                    <a:pt x="748144" y="470357"/>
                  </a:lnTo>
                  <a:lnTo>
                    <a:pt x="778154" y="444525"/>
                  </a:lnTo>
                  <a:lnTo>
                    <a:pt x="787425" y="420243"/>
                  </a:lnTo>
                  <a:lnTo>
                    <a:pt x="788339" y="407073"/>
                  </a:lnTo>
                  <a:close/>
                  <a:moveTo>
                    <a:pt x="929792" y="223240"/>
                  </a:moveTo>
                  <a:lnTo>
                    <a:pt x="917536" y="186258"/>
                  </a:lnTo>
                  <a:lnTo>
                    <a:pt x="871613" y="143675"/>
                  </a:lnTo>
                  <a:lnTo>
                    <a:pt x="832383" y="114261"/>
                  </a:lnTo>
                  <a:lnTo>
                    <a:pt x="791286" y="88049"/>
                  </a:lnTo>
                  <a:lnTo>
                    <a:pt x="748474" y="65100"/>
                  </a:lnTo>
                  <a:lnTo>
                    <a:pt x="704126" y="45491"/>
                  </a:lnTo>
                  <a:lnTo>
                    <a:pt x="658431" y="29298"/>
                  </a:lnTo>
                  <a:lnTo>
                    <a:pt x="611555" y="16586"/>
                  </a:lnTo>
                  <a:lnTo>
                    <a:pt x="563664" y="7416"/>
                  </a:lnTo>
                  <a:lnTo>
                    <a:pt x="514934" y="1866"/>
                  </a:lnTo>
                  <a:lnTo>
                    <a:pt x="465543" y="0"/>
                  </a:lnTo>
                  <a:lnTo>
                    <a:pt x="415937" y="1879"/>
                  </a:lnTo>
                  <a:lnTo>
                    <a:pt x="367004" y="7480"/>
                  </a:lnTo>
                  <a:lnTo>
                    <a:pt x="318922" y="16713"/>
                  </a:lnTo>
                  <a:lnTo>
                    <a:pt x="271868" y="29527"/>
                  </a:lnTo>
                  <a:lnTo>
                    <a:pt x="226009" y="45859"/>
                  </a:lnTo>
                  <a:lnTo>
                    <a:pt x="181521" y="65620"/>
                  </a:lnTo>
                  <a:lnTo>
                    <a:pt x="138595" y="88747"/>
                  </a:lnTo>
                  <a:lnTo>
                    <a:pt x="97383" y="115163"/>
                  </a:lnTo>
                  <a:lnTo>
                    <a:pt x="58064" y="144818"/>
                  </a:lnTo>
                  <a:lnTo>
                    <a:pt x="20828" y="177622"/>
                  </a:lnTo>
                  <a:lnTo>
                    <a:pt x="1587" y="211442"/>
                  </a:lnTo>
                  <a:lnTo>
                    <a:pt x="0" y="224536"/>
                  </a:lnTo>
                  <a:lnTo>
                    <a:pt x="927" y="237794"/>
                  </a:lnTo>
                  <a:lnTo>
                    <a:pt x="18415" y="272529"/>
                  </a:lnTo>
                  <a:lnTo>
                    <a:pt x="53543" y="292049"/>
                  </a:lnTo>
                  <a:lnTo>
                    <a:pt x="67132" y="293446"/>
                  </a:lnTo>
                  <a:lnTo>
                    <a:pt x="79921" y="292227"/>
                  </a:lnTo>
                  <a:lnTo>
                    <a:pt x="92087" y="288671"/>
                  </a:lnTo>
                  <a:lnTo>
                    <a:pt x="103327" y="282867"/>
                  </a:lnTo>
                  <a:lnTo>
                    <a:pt x="113372" y="274967"/>
                  </a:lnTo>
                  <a:lnTo>
                    <a:pt x="150495" y="242887"/>
                  </a:lnTo>
                  <a:lnTo>
                    <a:pt x="190131" y="214731"/>
                  </a:lnTo>
                  <a:lnTo>
                    <a:pt x="232016" y="190627"/>
                  </a:lnTo>
                  <a:lnTo>
                    <a:pt x="275856" y="170649"/>
                  </a:lnTo>
                  <a:lnTo>
                    <a:pt x="321411" y="154927"/>
                  </a:lnTo>
                  <a:lnTo>
                    <a:pt x="368388" y="143573"/>
                  </a:lnTo>
                  <a:lnTo>
                    <a:pt x="416521" y="136677"/>
                  </a:lnTo>
                  <a:lnTo>
                    <a:pt x="465543" y="134353"/>
                  </a:lnTo>
                  <a:lnTo>
                    <a:pt x="514362" y="136652"/>
                  </a:lnTo>
                  <a:lnTo>
                    <a:pt x="562305" y="143497"/>
                  </a:lnTo>
                  <a:lnTo>
                    <a:pt x="609104" y="154774"/>
                  </a:lnTo>
                  <a:lnTo>
                    <a:pt x="654494" y="170370"/>
                  </a:lnTo>
                  <a:lnTo>
                    <a:pt x="698207" y="190195"/>
                  </a:lnTo>
                  <a:lnTo>
                    <a:pt x="739978" y="214134"/>
                  </a:lnTo>
                  <a:lnTo>
                    <a:pt x="779526" y="242074"/>
                  </a:lnTo>
                  <a:lnTo>
                    <a:pt x="816597" y="273913"/>
                  </a:lnTo>
                  <a:lnTo>
                    <a:pt x="839177" y="287921"/>
                  </a:lnTo>
                  <a:lnTo>
                    <a:pt x="889685" y="286486"/>
                  </a:lnTo>
                  <a:lnTo>
                    <a:pt x="919607" y="260667"/>
                  </a:lnTo>
                  <a:lnTo>
                    <a:pt x="928890" y="236385"/>
                  </a:lnTo>
                  <a:lnTo>
                    <a:pt x="929792" y="22324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CustomShape 7"/>
            <p:cNvSpPr/>
            <p:nvPr/>
          </p:nvSpPr>
          <p:spPr>
            <a:xfrm>
              <a:off x="3345840" y="5613480"/>
              <a:ext cx="15306120" cy="3384000"/>
            </a:xfrm>
            <a:custGeom>
              <a:avLst/>
              <a:gdLst/>
              <a:ahLst/>
              <a:rect l="l" t="t" r="r" b="b"/>
              <a:pathLst>
                <a:path w="15306675" h="3384550">
                  <a:moveTo>
                    <a:pt x="0" y="3384426"/>
                  </a:moveTo>
                  <a:lnTo>
                    <a:pt x="1434723" y="3209231"/>
                  </a:lnTo>
                  <a:lnTo>
                    <a:pt x="3020700" y="2810576"/>
                  </a:lnTo>
                  <a:lnTo>
                    <a:pt x="4688425" y="2408106"/>
                  </a:lnTo>
                  <a:lnTo>
                    <a:pt x="6187134" y="2182657"/>
                  </a:lnTo>
                  <a:lnTo>
                    <a:pt x="7296038" y="1773712"/>
                  </a:lnTo>
                  <a:lnTo>
                    <a:pt x="8622250" y="1637259"/>
                  </a:lnTo>
                  <a:lnTo>
                    <a:pt x="9836399" y="1154591"/>
                  </a:lnTo>
                  <a:lnTo>
                    <a:pt x="11205438" y="671143"/>
                  </a:lnTo>
                  <a:lnTo>
                    <a:pt x="12495357" y="434379"/>
                  </a:lnTo>
                  <a:lnTo>
                    <a:pt x="13547304" y="180782"/>
                  </a:lnTo>
                  <a:lnTo>
                    <a:pt x="14916341" y="0"/>
                  </a:lnTo>
                  <a:lnTo>
                    <a:pt x="15306570" y="414"/>
                  </a:lnTo>
                </a:path>
              </a:pathLst>
            </a:custGeom>
            <a:noFill/>
            <a:ln w="73296">
              <a:solidFill>
                <a:srgbClr val="ffffff"/>
              </a:solidFill>
              <a:prstDash val="lg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8"/>
            <p:cNvSpPr/>
            <p:nvPr/>
          </p:nvSpPr>
          <p:spPr>
            <a:xfrm>
              <a:off x="3447000" y="2498760"/>
              <a:ext cx="9158400" cy="655920"/>
            </a:xfrm>
            <a:custGeom>
              <a:avLst/>
              <a:gdLst/>
              <a:ahLst/>
              <a:rect l="l" t="t" r="r" b="b"/>
              <a:pathLst>
                <a:path w="9159240" h="656589">
                  <a:moveTo>
                    <a:pt x="9159092" y="0"/>
                  </a:moveTo>
                  <a:lnTo>
                    <a:pt x="0" y="0"/>
                  </a:lnTo>
                  <a:lnTo>
                    <a:pt x="0" y="656165"/>
                  </a:lnTo>
                  <a:lnTo>
                    <a:pt x="9159092" y="656165"/>
                  </a:lnTo>
                  <a:lnTo>
                    <a:pt x="91590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76" name="object 12" descr=""/>
          <p:cNvPicPr/>
          <p:nvPr/>
        </p:nvPicPr>
        <p:blipFill>
          <a:blip r:embed="rId4"/>
          <a:stretch/>
        </p:blipFill>
        <p:spPr>
          <a:xfrm>
            <a:off x="1095840" y="9958680"/>
            <a:ext cx="4164120" cy="110304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13" descr=""/>
          <p:cNvPicPr/>
          <p:nvPr/>
        </p:nvPicPr>
        <p:blipFill>
          <a:blip r:embed="rId5"/>
          <a:stretch/>
        </p:blipFill>
        <p:spPr>
          <a:xfrm>
            <a:off x="11785680" y="10106640"/>
            <a:ext cx="2382120" cy="807120"/>
          </a:xfrm>
          <a:prstGeom prst="rect">
            <a:avLst/>
          </a:prstGeom>
          <a:ln w="0">
            <a:noFill/>
          </a:ln>
        </p:spPr>
      </p:pic>
      <p:sp>
        <p:nvSpPr>
          <p:cNvPr id="378" name="CustomShape 9"/>
          <p:cNvSpPr/>
          <p:nvPr/>
        </p:nvSpPr>
        <p:spPr>
          <a:xfrm>
            <a:off x="6759360" y="10025280"/>
            <a:ext cx="3495600" cy="970920"/>
          </a:xfrm>
          <a:custGeom>
            <a:avLst/>
            <a:gdLst/>
            <a:ahLst/>
            <a:rect l="l" t="t" r="r" b="b"/>
            <a:pathLst>
              <a:path w="3496309" h="971550">
                <a:moveTo>
                  <a:pt x="3495883" y="0"/>
                </a:moveTo>
                <a:lnTo>
                  <a:pt x="0" y="0"/>
                </a:lnTo>
                <a:lnTo>
                  <a:pt x="0" y="971075"/>
                </a:lnTo>
                <a:lnTo>
                  <a:pt x="3495883" y="971075"/>
                </a:lnTo>
                <a:lnTo>
                  <a:pt x="3495883" y="0"/>
                </a:lnTo>
                <a:close/>
              </a:path>
            </a:pathLst>
          </a:custGeom>
          <a:solidFill>
            <a:srgbClr val="ffd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10"/>
          <p:cNvSpPr/>
          <p:nvPr/>
        </p:nvSpPr>
        <p:spPr>
          <a:xfrm>
            <a:off x="8505360" y="10025280"/>
            <a:ext cx="1749960" cy="945000"/>
          </a:xfrm>
          <a:prstGeom prst="rect">
            <a:avLst/>
          </a:prstGeom>
          <a:solidFill>
            <a:srgbClr val="ffd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b="0" lang="es-ES" sz="1800" spc="-1" strike="noStrike">
              <a:latin typeface="Arial"/>
            </a:endParaRPr>
          </a:p>
          <a:p>
            <a:pPr marL="157320">
              <a:lnSpc>
                <a:spcPts val="1035"/>
              </a:lnSpc>
            </a:pPr>
            <a:r>
              <a:rPr b="0" lang="es-ES" sz="900" spc="26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900" spc="-1" strike="noStrike">
              <a:latin typeface="Arial"/>
            </a:endParaRPr>
          </a:p>
          <a:p>
            <a:pPr marL="157320">
              <a:lnSpc>
                <a:spcPts val="989"/>
              </a:lnSpc>
              <a:spcBef>
                <a:spcPts val="65"/>
              </a:spcBef>
            </a:pPr>
            <a:r>
              <a:rPr b="0" lang="es-ES" sz="9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900" spc="-21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90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900" spc="-131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900" spc="-9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900" spc="60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90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900" spc="-114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90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900" spc="-1" strike="noStrike">
              <a:latin typeface="Arial"/>
            </a:endParaRPr>
          </a:p>
        </p:txBody>
      </p:sp>
      <p:sp>
        <p:nvSpPr>
          <p:cNvPr id="380" name="CustomShape 11"/>
          <p:cNvSpPr/>
          <p:nvPr/>
        </p:nvSpPr>
        <p:spPr>
          <a:xfrm>
            <a:off x="6759360" y="10343520"/>
            <a:ext cx="173016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>
            <a:spAutoFit/>
          </a:bodyPr>
          <a:p>
            <a:pPr marL="938520">
              <a:lnSpc>
                <a:spcPts val="989"/>
              </a:lnSpc>
              <a:spcBef>
                <a:spcPts val="269"/>
              </a:spcBef>
            </a:pPr>
            <a:r>
              <a:rPr b="0" lang="es-ES" sz="950" spc="55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950" spc="60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950" spc="-15" strike="noStrike">
                <a:solidFill>
                  <a:srgbClr val="1e120d"/>
                </a:solidFill>
                <a:latin typeface="Trebuchet MS"/>
                <a:ea typeface="DejaVu Sans"/>
              </a:rPr>
              <a:t> ES</a:t>
            </a:r>
            <a:r>
              <a:rPr b="0" lang="es-ES" sz="950" spc="-106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950" spc="10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950" spc="-1" strike="noStrike">
              <a:latin typeface="Arial"/>
            </a:endParaRPr>
          </a:p>
        </p:txBody>
      </p:sp>
      <p:grpSp>
        <p:nvGrpSpPr>
          <p:cNvPr id="381" name="Group 12"/>
          <p:cNvGrpSpPr/>
          <p:nvPr/>
        </p:nvGrpSpPr>
        <p:grpSpPr>
          <a:xfrm>
            <a:off x="6918840" y="10024920"/>
            <a:ext cx="1579320" cy="970920"/>
            <a:chOff x="6918840" y="10024920"/>
            <a:chExt cx="1579320" cy="970920"/>
          </a:xfrm>
        </p:grpSpPr>
        <p:pic>
          <p:nvPicPr>
            <p:cNvPr id="382" name="object 18" descr=""/>
            <p:cNvPicPr/>
            <p:nvPr/>
          </p:nvPicPr>
          <p:blipFill>
            <a:blip r:embed="rId6"/>
            <a:stretch/>
          </p:blipFill>
          <p:spPr>
            <a:xfrm>
              <a:off x="6918840" y="10149480"/>
              <a:ext cx="646920" cy="673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3" name="CustomShape 13"/>
            <p:cNvSpPr/>
            <p:nvPr/>
          </p:nvSpPr>
          <p:spPr>
            <a:xfrm>
              <a:off x="8497800" y="10024920"/>
              <a:ext cx="360" cy="970920"/>
            </a:xfrm>
            <a:custGeom>
              <a:avLst/>
              <a:gdLst/>
              <a:ahLst/>
              <a:rect l="l" t="t" r="r" b="b"/>
              <a:pathLst>
                <a:path w="0" h="971550">
                  <a:moveTo>
                    <a:pt x="0" y="0"/>
                  </a:moveTo>
                  <a:lnTo>
                    <a:pt x="0" y="971302"/>
                  </a:lnTo>
                </a:path>
              </a:pathLst>
            </a:custGeom>
            <a:noFill/>
            <a:ln w="15125">
              <a:solidFill>
                <a:srgbClr val="fce4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84" name="object 20" descr=""/>
          <p:cNvPicPr/>
          <p:nvPr/>
        </p:nvPicPr>
        <p:blipFill>
          <a:blip r:embed="rId7"/>
          <a:stretch/>
        </p:blipFill>
        <p:spPr>
          <a:xfrm>
            <a:off x="15914160" y="10031040"/>
            <a:ext cx="3093480" cy="958320"/>
          </a:xfrm>
          <a:prstGeom prst="rect">
            <a:avLst/>
          </a:prstGeom>
          <a:ln w="0">
            <a:noFill/>
          </a:ln>
        </p:spPr>
      </p:pic>
      <p:sp>
        <p:nvSpPr>
          <p:cNvPr id="385" name="CustomShape 14"/>
          <p:cNvSpPr/>
          <p:nvPr/>
        </p:nvSpPr>
        <p:spPr>
          <a:xfrm>
            <a:off x="5985720" y="9983880"/>
            <a:ext cx="360" cy="1053360"/>
          </a:xfrm>
          <a:custGeom>
            <a:avLst/>
            <a:gdLst/>
            <a:ahLst/>
            <a:rect l="l" t="t" r="r" b="b"/>
            <a:pathLst>
              <a:path w="0" h="1054100">
                <a:moveTo>
                  <a:pt x="0" y="1053949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15"/>
          <p:cNvSpPr/>
          <p:nvPr/>
        </p:nvSpPr>
        <p:spPr>
          <a:xfrm>
            <a:off x="11045160" y="9983880"/>
            <a:ext cx="360" cy="1053360"/>
          </a:xfrm>
          <a:custGeom>
            <a:avLst/>
            <a:gdLst/>
            <a:ahLst/>
            <a:rect l="l" t="t" r="r" b="b"/>
            <a:pathLst>
              <a:path w="0" h="1054100">
                <a:moveTo>
                  <a:pt x="0" y="1053949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16"/>
          <p:cNvSpPr/>
          <p:nvPr/>
        </p:nvSpPr>
        <p:spPr>
          <a:xfrm>
            <a:off x="15043680" y="9983880"/>
            <a:ext cx="360" cy="1053360"/>
          </a:xfrm>
          <a:custGeom>
            <a:avLst/>
            <a:gdLst/>
            <a:ahLst/>
            <a:rect l="l" t="t" r="r" b="b"/>
            <a:pathLst>
              <a:path w="0" h="1054100">
                <a:moveTo>
                  <a:pt x="0" y="1053949"/>
                </a:moveTo>
                <a:lnTo>
                  <a:pt x="0" y="0"/>
                </a:lnTo>
              </a:path>
            </a:pathLst>
          </a:custGeom>
          <a:noFill/>
          <a:ln w="20941">
            <a:solidFill>
              <a:srgbClr val="9292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17"/>
          <p:cNvSpPr/>
          <p:nvPr/>
        </p:nvSpPr>
        <p:spPr>
          <a:xfrm>
            <a:off x="3610080" y="2514240"/>
            <a:ext cx="8821800" cy="11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0" lang="es-ES" sz="3800" spc="-52" strike="noStrike">
                <a:solidFill>
                  <a:srgbClr val="ffffff"/>
                </a:solidFill>
                <a:latin typeface="Arial MT"/>
                <a:ea typeface="DejaVu Sans"/>
              </a:rPr>
              <a:t>NODOS</a:t>
            </a:r>
            <a:r>
              <a:rPr b="0" lang="es-ES" sz="3800" spc="-21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52" strike="noStrike">
                <a:solidFill>
                  <a:srgbClr val="ffffff"/>
                </a:solidFill>
                <a:latin typeface="Arial MT"/>
                <a:ea typeface="DejaVu Sans"/>
              </a:rPr>
              <a:t>TURÍSTICOS</a:t>
            </a:r>
            <a:r>
              <a:rPr b="0" lang="es-ES" sz="3800" spc="-1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80" strike="noStrike">
                <a:solidFill>
                  <a:srgbClr val="ffffff"/>
                </a:solidFill>
                <a:latin typeface="Arial MT"/>
                <a:ea typeface="DejaVu Sans"/>
              </a:rPr>
              <a:t>Y</a:t>
            </a:r>
            <a:r>
              <a:rPr b="0" lang="es-ES" sz="3800" spc="-1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26" strike="noStrike">
                <a:solidFill>
                  <a:srgbClr val="ffffff"/>
                </a:solidFill>
                <a:latin typeface="Arial MT"/>
                <a:ea typeface="DejaVu Sans"/>
              </a:rPr>
              <a:t>COMERCIALES</a:t>
            </a:r>
            <a:endParaRPr b="0" lang="es-ES" sz="3800" spc="-1" strike="noStrike">
              <a:latin typeface="Arial"/>
            </a:endParaRPr>
          </a:p>
        </p:txBody>
      </p:sp>
      <p:sp>
        <p:nvSpPr>
          <p:cNvPr id="389" name="CustomShape 18"/>
          <p:cNvSpPr/>
          <p:nvPr/>
        </p:nvSpPr>
        <p:spPr>
          <a:xfrm>
            <a:off x="3459240" y="1834560"/>
            <a:ext cx="4610160" cy="645120"/>
          </a:xfrm>
          <a:custGeom>
            <a:avLst/>
            <a:gdLst/>
            <a:ahLst/>
            <a:rect l="l" t="t" r="r" b="b"/>
            <a:pathLst>
              <a:path w="4610734" h="645794">
                <a:moveTo>
                  <a:pt x="4610288" y="0"/>
                </a:moveTo>
                <a:lnTo>
                  <a:pt x="0" y="0"/>
                </a:lnTo>
                <a:lnTo>
                  <a:pt x="0" y="645694"/>
                </a:lnTo>
                <a:lnTo>
                  <a:pt x="4610288" y="645694"/>
                </a:lnTo>
                <a:lnTo>
                  <a:pt x="46102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19"/>
          <p:cNvSpPr/>
          <p:nvPr/>
        </p:nvSpPr>
        <p:spPr>
          <a:xfrm>
            <a:off x="3560760" y="1841400"/>
            <a:ext cx="4407480" cy="189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no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0" lang="es-ES" sz="3800" spc="-100" strike="noStrike">
                <a:solidFill>
                  <a:srgbClr val="ffffff"/>
                </a:solidFill>
                <a:latin typeface="Arial MT"/>
                <a:ea typeface="DejaVu Sans"/>
              </a:rPr>
              <a:t>Provincia</a:t>
            </a:r>
            <a:r>
              <a:rPr b="0" lang="es-ES" sz="3800" spc="-3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46" strike="noStrike">
                <a:solidFill>
                  <a:srgbClr val="ffffff"/>
                </a:solidFill>
                <a:latin typeface="Arial MT"/>
                <a:ea typeface="DejaVu Sans"/>
              </a:rPr>
              <a:t>de</a:t>
            </a:r>
            <a:r>
              <a:rPr b="0" lang="es-ES" sz="3800" spc="-3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3800" spc="-97" strike="noStrike">
                <a:solidFill>
                  <a:srgbClr val="ffffff"/>
                </a:solidFill>
                <a:latin typeface="Arial MT"/>
                <a:ea typeface="DejaVu Sans"/>
              </a:rPr>
              <a:t>Cáceres</a:t>
            </a:r>
            <a:endParaRPr b="0" lang="es-ES" sz="3800" spc="-1" strike="noStrike">
              <a:latin typeface="Arial"/>
            </a:endParaRPr>
          </a:p>
        </p:txBody>
      </p:sp>
      <p:sp>
        <p:nvSpPr>
          <p:cNvPr id="391" name="CustomShape 20"/>
          <p:cNvSpPr/>
          <p:nvPr/>
        </p:nvSpPr>
        <p:spPr>
          <a:xfrm>
            <a:off x="8524800" y="3315960"/>
            <a:ext cx="4072680" cy="3276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27880">
              <a:lnSpc>
                <a:spcPct val="102000"/>
              </a:lnSpc>
              <a:spcBef>
                <a:spcPts val="99"/>
              </a:spcBef>
            </a:pPr>
            <a:r>
              <a:rPr b="0" lang="es-ES" sz="5250" spc="-236" strike="noStrike">
                <a:solidFill>
                  <a:srgbClr val="ffffff"/>
                </a:solidFill>
                <a:latin typeface="Arial MT"/>
                <a:ea typeface="DejaVu Sans"/>
              </a:rPr>
              <a:t>Acelerar</a:t>
            </a:r>
            <a:r>
              <a:rPr b="0" lang="es-ES" sz="5250" spc="-1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287" strike="noStrike">
                <a:solidFill>
                  <a:srgbClr val="ffffff"/>
                </a:solidFill>
                <a:latin typeface="Arial MT"/>
                <a:ea typeface="DejaVu Sans"/>
              </a:rPr>
              <a:t>la </a:t>
            </a:r>
            <a:r>
              <a:rPr b="0" lang="es-ES" sz="5250" spc="-28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91" strike="noStrike">
                <a:solidFill>
                  <a:srgbClr val="ffffff"/>
                </a:solidFill>
                <a:latin typeface="Arial MT"/>
                <a:ea typeface="DejaVu Sans"/>
              </a:rPr>
              <a:t>digitalización </a:t>
            </a:r>
            <a:r>
              <a:rPr b="0" lang="es-ES" sz="5250" spc="-1447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51" strike="noStrike">
                <a:solidFill>
                  <a:srgbClr val="ffffff"/>
                </a:solidFill>
                <a:latin typeface="Arial MT"/>
                <a:ea typeface="DejaVu Sans"/>
              </a:rPr>
              <a:t>del</a:t>
            </a:r>
            <a:r>
              <a:rPr b="0" lang="es-ES" sz="5250" spc="-60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20" strike="noStrike">
                <a:solidFill>
                  <a:srgbClr val="f27200"/>
                </a:solidFill>
                <a:latin typeface="Arial MT"/>
                <a:ea typeface="DejaVu Sans"/>
              </a:rPr>
              <a:t>comercio </a:t>
            </a:r>
            <a:r>
              <a:rPr b="0" lang="es-ES" sz="5250" spc="-1447" strike="noStrike">
                <a:solidFill>
                  <a:srgbClr val="f27200"/>
                </a:solidFill>
                <a:latin typeface="Arial MT"/>
                <a:ea typeface="DejaVu Sans"/>
              </a:rPr>
              <a:t> </a:t>
            </a:r>
            <a:r>
              <a:rPr b="0" lang="es-ES" sz="5250" spc="-287" strike="noStrike">
                <a:solidFill>
                  <a:srgbClr val="ffffff"/>
                </a:solidFill>
                <a:latin typeface="Arial MT"/>
                <a:ea typeface="DejaVu Sans"/>
              </a:rPr>
              <a:t>y</a:t>
            </a:r>
            <a:r>
              <a:rPr b="0" lang="es-ES" sz="5250" spc="-35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51" strike="noStrike">
                <a:solidFill>
                  <a:srgbClr val="ffffff"/>
                </a:solidFill>
                <a:latin typeface="Arial MT"/>
                <a:ea typeface="DejaVu Sans"/>
              </a:rPr>
              <a:t>del</a:t>
            </a:r>
            <a:r>
              <a:rPr b="0" lang="es-ES" sz="5250" spc="-32" strike="noStrike">
                <a:solidFill>
                  <a:srgbClr val="ffffff"/>
                </a:solidFill>
                <a:latin typeface="Arial MT"/>
                <a:ea typeface="DejaVu Sans"/>
              </a:rPr>
              <a:t> </a:t>
            </a:r>
            <a:r>
              <a:rPr b="0" lang="es-ES" sz="5250" spc="-171" strike="noStrike">
                <a:solidFill>
                  <a:srgbClr val="017100"/>
                </a:solidFill>
                <a:latin typeface="Arial MT"/>
                <a:ea typeface="DejaVu Sans"/>
              </a:rPr>
              <a:t>turismo</a:t>
            </a:r>
            <a:endParaRPr b="0" lang="es-ES" sz="52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TextShape 4"/>
          <p:cNvSpPr/>
          <p:nvPr/>
        </p:nvSpPr>
        <p:spPr>
          <a:xfrm>
            <a:off x="10878840" y="2378880"/>
            <a:ext cx="7863840" cy="2081880"/>
          </a:xfrm>
          <a:prstGeom prst="rect">
            <a:avLst/>
          </a:pr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Localidades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implicadas: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11075760" y="3402000"/>
            <a:ext cx="7385040" cy="61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040" bIns="0">
            <a:spAutoFit/>
          </a:bodyPr>
          <a:p>
            <a:pPr marL="200520" indent="-187920">
              <a:lnSpc>
                <a:spcPct val="100000"/>
              </a:lnSpc>
              <a:spcBef>
                <a:spcPts val="961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Navalmoral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285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la</a:t>
            </a:r>
            <a:r>
              <a:rPr b="1" lang="es-ES" sz="285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15" strike="noStrike">
                <a:solidFill>
                  <a:srgbClr val="000000"/>
                </a:solidFill>
                <a:latin typeface="Arial"/>
                <a:ea typeface="DejaVu Sans"/>
              </a:rPr>
              <a:t>Mata</a:t>
            </a:r>
            <a:r>
              <a:rPr b="1" lang="es-ES" sz="285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(17.129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 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Coria</a:t>
            </a:r>
            <a:r>
              <a:rPr b="1" lang="es-ES" sz="28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(12.478</a:t>
            </a:r>
            <a:r>
              <a:rPr b="1" lang="es-ES" sz="28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-12" strike="noStrike">
                <a:solidFill>
                  <a:srgbClr val="000000"/>
                </a:solidFill>
                <a:latin typeface="Arial"/>
                <a:ea typeface="DejaVu Sans"/>
              </a:rPr>
              <a:t>Trujillo</a:t>
            </a:r>
            <a:r>
              <a:rPr b="1" lang="es-ES" sz="285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(9.012</a:t>
            </a:r>
            <a:r>
              <a:rPr b="1" lang="es-ES" sz="28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-12" strike="noStrike">
                <a:solidFill>
                  <a:srgbClr val="000000"/>
                </a:solidFill>
                <a:latin typeface="Arial"/>
                <a:ea typeface="DejaVu Sans"/>
              </a:rPr>
              <a:t>Talayuela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(7.371</a:t>
            </a:r>
            <a:r>
              <a:rPr b="1" lang="es-ES" sz="28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Moraleja</a:t>
            </a:r>
            <a:r>
              <a:rPr b="1" lang="es-ES" sz="28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(6.750</a:t>
            </a:r>
            <a:r>
              <a:rPr b="1" lang="es-ES" sz="285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Jaraíz</a:t>
            </a:r>
            <a:r>
              <a:rPr b="1" lang="es-ES" sz="28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la</a:t>
            </a:r>
            <a:r>
              <a:rPr b="1" lang="es-ES" sz="285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-26" strike="noStrike">
                <a:solidFill>
                  <a:srgbClr val="000000"/>
                </a:solidFill>
                <a:latin typeface="Arial"/>
                <a:ea typeface="DejaVu Sans"/>
              </a:rPr>
              <a:t>Vera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(6.478</a:t>
            </a:r>
            <a:r>
              <a:rPr b="1" lang="es-ES" sz="285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Arroyo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285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la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Luz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-15" strike="noStrike">
                <a:solidFill>
                  <a:srgbClr val="000000"/>
                </a:solidFill>
                <a:latin typeface="Arial"/>
                <a:ea typeface="DejaVu Sans"/>
              </a:rPr>
              <a:t>(5.811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 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70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Montehermoso</a:t>
            </a:r>
            <a:r>
              <a:rPr b="1" lang="es-ES" sz="28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(5.739</a:t>
            </a:r>
            <a:r>
              <a:rPr b="1" lang="es-ES" sz="285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hab.)</a:t>
            </a: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850" spc="-7" strike="noStrike">
                <a:solidFill>
                  <a:srgbClr val="000000"/>
                </a:solidFill>
                <a:latin typeface="Arial"/>
                <a:ea typeface="DejaVu Sans"/>
              </a:rPr>
              <a:t>Valencia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2850" spc="-10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Alcántara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9" strike="noStrike">
                <a:solidFill>
                  <a:srgbClr val="000000"/>
                </a:solidFill>
                <a:latin typeface="Arial"/>
                <a:ea typeface="DejaVu Sans"/>
              </a:rPr>
              <a:t>(5.397</a:t>
            </a:r>
            <a:r>
              <a:rPr b="1" lang="es-ES" sz="28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850" spc="7" strike="noStrike">
                <a:solidFill>
                  <a:srgbClr val="000000"/>
                </a:solidFill>
                <a:latin typeface="Arial"/>
                <a:ea typeface="DejaVu Sans"/>
              </a:rPr>
              <a:t>hab.)</a:t>
            </a:r>
            <a:endParaRPr b="0" lang="es-ES" sz="28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tabLst>
                <a:tab algn="l" pos="201240"/>
              </a:tabLst>
            </a:pPr>
            <a:endParaRPr b="0" lang="es-ES" sz="285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(*)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Según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datos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proporcionados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por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Instituto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Nacional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Estadística, </a:t>
            </a:r>
            <a:r>
              <a:rPr b="0" lang="es-ES" sz="165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referidos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última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serie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anual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publicada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no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anteriores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2019,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ni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referidos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 </a:t>
            </a:r>
            <a:r>
              <a:rPr b="0" lang="es-ES" sz="1650" spc="-4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datos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publicados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2020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por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las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especiales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circunstancias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este.</a:t>
            </a:r>
            <a:endParaRPr b="0" lang="es-ES" sz="1650" spc="-1" strike="noStrike">
              <a:latin typeface="Arial"/>
            </a:endParaRPr>
          </a:p>
        </p:txBody>
      </p:sp>
      <p:pic>
        <p:nvPicPr>
          <p:cNvPr id="184" name="object 7" descr=""/>
          <p:cNvPicPr/>
          <p:nvPr/>
        </p:nvPicPr>
        <p:blipFill>
          <a:blip r:embed="rId1"/>
          <a:stretch/>
        </p:blipFill>
        <p:spPr>
          <a:xfrm>
            <a:off x="1207080" y="2376000"/>
            <a:ext cx="8786880" cy="6303240"/>
          </a:xfrm>
          <a:prstGeom prst="rect">
            <a:avLst/>
          </a:prstGeom>
          <a:ln w="0">
            <a:noFill/>
          </a:ln>
        </p:spPr>
      </p:pic>
      <p:sp>
        <p:nvSpPr>
          <p:cNvPr id="185" name="TextShape 6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186" name="TextShape 7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/>
          <p:nvPr/>
        </p:nvSpPr>
        <p:spPr>
          <a:xfrm>
            <a:off x="1049040" y="792720"/>
            <a:ext cx="6527160" cy="190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"/>
          <p:cNvSpPr/>
          <p:nvPr/>
        </p:nvSpPr>
        <p:spPr>
          <a:xfrm>
            <a:off x="10878840" y="2378880"/>
            <a:ext cx="7863840" cy="719280"/>
          </a:xfrm>
          <a:prstGeom prst="rect">
            <a:avLst/>
          </a:pr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sp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Criterios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selección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11075760" y="3511440"/>
            <a:ext cx="7202160" cy="54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560" bIns="0">
            <a:spAutoFit/>
          </a:bodyPr>
          <a:p>
            <a:pPr marL="200520" indent="-187920">
              <a:lnSpc>
                <a:spcPct val="101000"/>
              </a:lnSpc>
              <a:spcBef>
                <a:spcPts val="60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Poblaciones de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entre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5.000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 y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 20.000 </a:t>
            </a:r>
            <a:r>
              <a:rPr b="1" lang="es-ES" sz="2700" spc="-73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habitantes</a:t>
            </a:r>
            <a:endParaRPr b="0" lang="es-ES" sz="2700" spc="-1" strike="noStrike">
              <a:latin typeface="Arial"/>
            </a:endParaRPr>
          </a:p>
          <a:p>
            <a:pPr marL="200520" indent="-187920">
              <a:lnSpc>
                <a:spcPct val="100000"/>
              </a:lnSpc>
              <a:spcBef>
                <a:spcPts val="884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70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27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menos,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uno</a:t>
            </a:r>
            <a:r>
              <a:rPr b="0" lang="es-ES" sz="27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27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siguientes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criterios:</a:t>
            </a:r>
            <a:endParaRPr b="0" lang="es-ES" sz="2700" spc="-1" strike="noStrike">
              <a:latin typeface="Arial"/>
            </a:endParaRPr>
          </a:p>
          <a:p>
            <a:pPr marL="756360" indent="-313560">
              <a:lnSpc>
                <a:spcPct val="101000"/>
              </a:lnSpc>
              <a:spcBef>
                <a:spcPts val="819"/>
              </a:spcBef>
              <a:tabLst>
                <a:tab algn="l" pos="0"/>
              </a:tabLst>
            </a:pPr>
            <a:r>
              <a:rPr b="0" lang="es-ES" sz="2700" spc="46" strike="noStrike">
                <a:solidFill>
                  <a:srgbClr val="000000"/>
                </a:solidFill>
                <a:latin typeface="Microsoft Sans Serif"/>
                <a:ea typeface="DejaVu Sans"/>
              </a:rPr>
              <a:t>a.Que</a:t>
            </a:r>
            <a:r>
              <a:rPr b="0" lang="es-ES" sz="27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tengan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27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menos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25.000 </a:t>
            </a:r>
            <a:r>
              <a:rPr b="0" lang="es-ES" sz="2700" spc="-70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pernoctaciones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año;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o</a:t>
            </a:r>
            <a:endParaRPr b="0" lang="es-ES" sz="2700" spc="-1" strike="noStrike">
              <a:latin typeface="Arial"/>
            </a:endParaRPr>
          </a:p>
          <a:p>
            <a:pPr marL="756360" indent="-313560">
              <a:lnSpc>
                <a:spcPct val="101000"/>
              </a:lnSpc>
              <a:spcBef>
                <a:spcPts val="825"/>
              </a:spcBef>
              <a:tabLst>
                <a:tab algn="l" pos="0"/>
              </a:tabLst>
            </a:pPr>
            <a:r>
              <a:rPr b="0" lang="es-ES" sz="2700" spc="46" strike="noStrike">
                <a:solidFill>
                  <a:srgbClr val="000000"/>
                </a:solidFill>
                <a:latin typeface="Microsoft Sans Serif"/>
                <a:ea typeface="DejaVu Sans"/>
              </a:rPr>
              <a:t>b.que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tengan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más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un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30%</a:t>
            </a:r>
            <a:r>
              <a:rPr b="0" lang="es-ES" sz="27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viviendas </a:t>
            </a:r>
            <a:r>
              <a:rPr b="0" lang="es-ES" sz="2700" spc="-70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segunda</a:t>
            </a:r>
            <a:r>
              <a:rPr b="0" lang="es-ES" sz="27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residencia;</a:t>
            </a:r>
            <a:r>
              <a:rPr b="0" lang="es-ES" sz="27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7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o</a:t>
            </a:r>
            <a:endParaRPr b="0" lang="es-ES" sz="2700" spc="-1" strike="noStrike">
              <a:latin typeface="Arial"/>
            </a:endParaRPr>
          </a:p>
          <a:p>
            <a:pPr marL="756360" indent="-313560">
              <a:lnSpc>
                <a:spcPct val="101000"/>
              </a:lnSpc>
              <a:spcBef>
                <a:spcPts val="825"/>
              </a:spcBef>
              <a:tabLst>
                <a:tab algn="l" pos="0"/>
              </a:tabLst>
            </a:pPr>
            <a:r>
              <a:rPr b="0" lang="es-ES" sz="27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c.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que el porcentaje de trabajadores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afiliados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la Seguridad Social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pertenecientes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las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CNAEs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45,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46 y 47 </a:t>
            </a:r>
            <a:r>
              <a:rPr b="1" lang="es-ES" sz="2700" spc="-74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sea</a:t>
            </a:r>
            <a:r>
              <a:rPr b="1" lang="es-ES" sz="2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superior</a:t>
            </a:r>
            <a:r>
              <a:rPr b="1" lang="es-ES" sz="2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al</a:t>
            </a:r>
            <a:r>
              <a:rPr b="1" lang="es-ES" sz="2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b="1" lang="es-ES" sz="2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9" strike="noStrike">
                <a:solidFill>
                  <a:srgbClr val="000000"/>
                </a:solidFill>
                <a:latin typeface="Arial"/>
                <a:ea typeface="DejaVu Sans"/>
              </a:rPr>
              <a:t>%</a:t>
            </a:r>
            <a:r>
              <a:rPr b="1" lang="es-ES" sz="2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7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2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afiliados</a:t>
            </a:r>
            <a:r>
              <a:rPr b="1" lang="es-ES" sz="27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700" spc="1" strike="noStrike">
                <a:solidFill>
                  <a:srgbClr val="000000"/>
                </a:solidFill>
                <a:latin typeface="Arial"/>
                <a:ea typeface="DejaVu Sans"/>
              </a:rPr>
              <a:t>totales.</a:t>
            </a:r>
            <a:endParaRPr b="0" lang="es-ES" sz="2700" spc="-1" strike="noStrike">
              <a:latin typeface="Arial"/>
            </a:endParaRPr>
          </a:p>
        </p:txBody>
      </p:sp>
      <p:pic>
        <p:nvPicPr>
          <p:cNvPr id="192" name="object 7" descr=""/>
          <p:cNvPicPr/>
          <p:nvPr/>
        </p:nvPicPr>
        <p:blipFill>
          <a:blip r:embed="rId1"/>
          <a:stretch/>
        </p:blipFill>
        <p:spPr>
          <a:xfrm>
            <a:off x="1207080" y="2376000"/>
            <a:ext cx="8786880" cy="630324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6"/>
          <p:cNvSpPr/>
          <p:nvPr/>
        </p:nvSpPr>
        <p:spPr>
          <a:xfrm>
            <a:off x="11075760" y="9243360"/>
            <a:ext cx="6813360" cy="5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00520" indent="-18792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Symbol"/>
              <a:buChar char=""/>
              <a:tabLst>
                <a:tab algn="l" pos="201240"/>
              </a:tabLst>
            </a:pP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CNAEs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45,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46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47,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asociados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comercio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por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mayor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165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por</a:t>
            </a:r>
            <a:r>
              <a:rPr b="0" lang="es-ES" sz="165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menor; </a:t>
            </a:r>
            <a:r>
              <a:rPr b="0" lang="es-ES" sz="1650" spc="-4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reparación</a:t>
            </a:r>
            <a:r>
              <a:rPr b="0" lang="es-ES" sz="16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16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vehículos</a:t>
            </a:r>
            <a:r>
              <a:rPr b="0" lang="es-ES" sz="16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16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motor</a:t>
            </a:r>
            <a:r>
              <a:rPr b="0" lang="es-ES" sz="16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165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16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motocicletas.</a:t>
            </a:r>
            <a:endParaRPr b="0" lang="es-ES" sz="1650" spc="-1" strike="noStrike">
              <a:latin typeface="Arial"/>
            </a:endParaRPr>
          </a:p>
        </p:txBody>
      </p:sp>
      <p:sp>
        <p:nvSpPr>
          <p:cNvPr id="194" name="TextShape 7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195" name="TextShape 8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/>
          <p:nvPr/>
        </p:nvSpPr>
        <p:spPr>
          <a:xfrm>
            <a:off x="1049040" y="792720"/>
            <a:ext cx="6527160" cy="190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5"/>
          <p:cNvSpPr/>
          <p:nvPr/>
        </p:nvSpPr>
        <p:spPr>
          <a:xfrm>
            <a:off x="1093680" y="1528920"/>
            <a:ext cx="940752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sp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b="1" lang="es-ES" sz="3450" spc="-14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Actuaciones</a:t>
            </a:r>
            <a:r>
              <a:rPr b="1" lang="es-ES" sz="345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1" lang="es-ES" sz="3450" spc="-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impacto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1114560" y="2594160"/>
            <a:ext cx="1010880" cy="5961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A1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2274120" y="2594160"/>
            <a:ext cx="8181720" cy="99000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Diseño,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configuración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implantación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4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6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tótems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con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información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turística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municipal.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1114560" y="3974400"/>
            <a:ext cx="1010880" cy="5961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A2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4" name="CustomShape 9"/>
          <p:cNvSpPr/>
          <p:nvPr/>
        </p:nvSpPr>
        <p:spPr>
          <a:xfrm>
            <a:off x="2274120" y="3974400"/>
            <a:ext cx="8181720" cy="138600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Despliegue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implantación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-80" strike="noStrike">
                <a:solidFill>
                  <a:srgbClr val="000000"/>
                </a:solidFill>
                <a:latin typeface="Microsoft Sans Serif"/>
                <a:ea typeface="DejaVu Sans"/>
              </a:rPr>
              <a:t>11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puntos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wifi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la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zona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atracción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que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favorezca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conexión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clientes.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1114560" y="5743440"/>
            <a:ext cx="1010880" cy="5961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A3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6" name="CustomShape 11"/>
          <p:cNvSpPr/>
          <p:nvPr/>
        </p:nvSpPr>
        <p:spPr>
          <a:xfrm>
            <a:off x="2274120" y="5743440"/>
            <a:ext cx="8181720" cy="17823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Geolocalización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menos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5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rutas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comerciales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turísticas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por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municipio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impulsar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las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compras,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gestionar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eventos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comerciales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geolocalizados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comercios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recursos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más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significativos.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7" name="CustomShape 12"/>
          <p:cNvSpPr/>
          <p:nvPr/>
        </p:nvSpPr>
        <p:spPr>
          <a:xfrm>
            <a:off x="1114560" y="7864920"/>
            <a:ext cx="1010880" cy="5961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A4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8" name="CustomShape 13"/>
          <p:cNvSpPr/>
          <p:nvPr/>
        </p:nvSpPr>
        <p:spPr>
          <a:xfrm>
            <a:off x="2274120" y="7864920"/>
            <a:ext cx="8181720" cy="178200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Lanzamiento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una</a:t>
            </a:r>
            <a:r>
              <a:rPr b="0" lang="es-ES" sz="2600" spc="-10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App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que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integre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las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rutas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temáticas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denominada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“Nodos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comerciales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4.0”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Provincia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Cáceres,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55" strike="noStrike">
                <a:solidFill>
                  <a:srgbClr val="000000"/>
                </a:solidFill>
                <a:latin typeface="Microsoft Sans Serif"/>
                <a:ea typeface="DejaVu Sans"/>
              </a:rPr>
              <a:t>así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como,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con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otras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fuentes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datos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públicos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interés.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09" name="CustomShape 14"/>
          <p:cNvSpPr/>
          <p:nvPr/>
        </p:nvSpPr>
        <p:spPr>
          <a:xfrm>
            <a:off x="10604880" y="2611440"/>
            <a:ext cx="1010880" cy="5961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A5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10" name="CustomShape 15"/>
          <p:cNvSpPr/>
          <p:nvPr/>
        </p:nvSpPr>
        <p:spPr>
          <a:xfrm>
            <a:off x="11764440" y="2611440"/>
            <a:ext cx="8181720" cy="1612080"/>
          </a:xfrm>
          <a:custGeom>
            <a:avLst/>
            <a:gdLst/>
            <a:ahLst/>
            <a:rect l="l" t="t" r="r" b="b"/>
            <a:pathLst>
              <a:path w="8182609" h="1612900">
                <a:moveTo>
                  <a:pt x="8182338" y="0"/>
                </a:moveTo>
                <a:lnTo>
                  <a:pt x="0" y="0"/>
                </a:lnTo>
                <a:lnTo>
                  <a:pt x="0" y="1612516"/>
                </a:lnTo>
                <a:lnTo>
                  <a:pt x="8182338" y="1612516"/>
                </a:lnTo>
                <a:lnTo>
                  <a:pt x="8182338" y="0"/>
                </a:lnTo>
                <a:close/>
              </a:path>
            </a:pathLst>
          </a:cu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6"/>
          <p:cNvSpPr/>
          <p:nvPr/>
        </p:nvSpPr>
        <p:spPr>
          <a:xfrm>
            <a:off x="11961000" y="2793960"/>
            <a:ext cx="7736040" cy="12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Puesta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marcha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CMS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eCommerce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adaptado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a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cada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empresa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que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permita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cliente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encontrar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el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producto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que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busca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fácilmente.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12" name="CustomShape 17"/>
          <p:cNvSpPr/>
          <p:nvPr/>
        </p:nvSpPr>
        <p:spPr>
          <a:xfrm>
            <a:off x="10604880" y="4399920"/>
            <a:ext cx="1010880" cy="5961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A6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13" name="CustomShape 18"/>
          <p:cNvSpPr/>
          <p:nvPr/>
        </p:nvSpPr>
        <p:spPr>
          <a:xfrm>
            <a:off x="11764440" y="4399920"/>
            <a:ext cx="8181720" cy="2407680"/>
          </a:xfrm>
          <a:custGeom>
            <a:avLst/>
            <a:gdLst/>
            <a:ahLst/>
            <a:rect l="l" t="t" r="r" b="b"/>
            <a:pathLst>
              <a:path w="8182609" h="2408554">
                <a:moveTo>
                  <a:pt x="8182338" y="0"/>
                </a:moveTo>
                <a:lnTo>
                  <a:pt x="0" y="0"/>
                </a:lnTo>
                <a:lnTo>
                  <a:pt x="0" y="2408303"/>
                </a:lnTo>
                <a:lnTo>
                  <a:pt x="8182338" y="2408303"/>
                </a:lnTo>
                <a:lnTo>
                  <a:pt x="8182338" y="0"/>
                </a:lnTo>
                <a:close/>
              </a:path>
            </a:pathLst>
          </a:cu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9"/>
          <p:cNvSpPr/>
          <p:nvPr/>
        </p:nvSpPr>
        <p:spPr>
          <a:xfrm>
            <a:off x="11961000" y="4582440"/>
            <a:ext cx="6972120" cy="19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Sistema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encuestas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digitales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medir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el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impacto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turístico-comercial,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más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acciones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marketing</a:t>
            </a:r>
            <a:r>
              <a:rPr b="0" lang="es-ES" sz="26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posicionamiento</a:t>
            </a:r>
            <a:r>
              <a:rPr b="0" lang="es-ES" sz="26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SEO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aumentar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publicidad,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tráfico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fidelización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clientes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turistas.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15" name="CustomShape 20"/>
          <p:cNvSpPr/>
          <p:nvPr/>
        </p:nvSpPr>
        <p:spPr>
          <a:xfrm>
            <a:off x="10604880" y="6984000"/>
            <a:ext cx="1010880" cy="5961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160" bIns="0">
            <a:spAutoFit/>
          </a:bodyPr>
          <a:p>
            <a:pPr marL="208800">
              <a:lnSpc>
                <a:spcPct val="100000"/>
              </a:lnSpc>
              <a:spcBef>
                <a:spcPts val="1576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A7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16" name="CustomShape 21"/>
          <p:cNvSpPr/>
          <p:nvPr/>
        </p:nvSpPr>
        <p:spPr>
          <a:xfrm>
            <a:off x="11764440" y="6984000"/>
            <a:ext cx="8181720" cy="2009520"/>
          </a:xfrm>
          <a:custGeom>
            <a:avLst/>
            <a:gdLst/>
            <a:ahLst/>
            <a:rect l="l" t="t" r="r" b="b"/>
            <a:pathLst>
              <a:path w="8182609" h="2010409">
                <a:moveTo>
                  <a:pt x="8182338" y="0"/>
                </a:moveTo>
                <a:lnTo>
                  <a:pt x="0" y="0"/>
                </a:lnTo>
                <a:lnTo>
                  <a:pt x="0" y="2010409"/>
                </a:lnTo>
                <a:lnTo>
                  <a:pt x="8182338" y="2010409"/>
                </a:lnTo>
                <a:lnTo>
                  <a:pt x="8182338" y="0"/>
                </a:lnTo>
                <a:close/>
              </a:path>
            </a:pathLst>
          </a:cu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2"/>
          <p:cNvSpPr/>
          <p:nvPr/>
        </p:nvSpPr>
        <p:spPr>
          <a:xfrm>
            <a:off x="11961000" y="7166520"/>
            <a:ext cx="7718400" cy="16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Elaboración</a:t>
            </a:r>
            <a:r>
              <a:rPr b="0" lang="es-ES" sz="260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un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Plan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Transformación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asociaciones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pymes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comerciales,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que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incluya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tanto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Diagnóstico,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como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plan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acción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basado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economía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circular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sostenible.</a:t>
            </a:r>
            <a:endParaRPr b="0" lang="es-ES" sz="2600" spc="-1" strike="noStrike">
              <a:latin typeface="Arial"/>
            </a:endParaRPr>
          </a:p>
        </p:txBody>
      </p:sp>
      <p:pic>
        <p:nvPicPr>
          <p:cNvPr id="218" name="object 24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sp>
        <p:nvSpPr>
          <p:cNvPr id="219" name="TextShape 23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220" name="TextShape 24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/>
          <p:nvPr/>
        </p:nvSpPr>
        <p:spPr>
          <a:xfrm>
            <a:off x="1049040" y="792720"/>
            <a:ext cx="6527160" cy="190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5"/>
          <p:cNvSpPr/>
          <p:nvPr/>
        </p:nvSpPr>
        <p:spPr>
          <a:xfrm>
            <a:off x="1093680" y="1528920"/>
            <a:ext cx="940752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sp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Porqué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es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 importante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este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proyecto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1080360" y="2814120"/>
            <a:ext cx="9407520" cy="9903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Pérdida</a:t>
            </a:r>
            <a:r>
              <a:rPr b="1" lang="es-ES" sz="260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de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valor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añadido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turismo </a:t>
            </a:r>
            <a:r>
              <a:rPr b="0" lang="es-ES" sz="2600" spc="-68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debido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impacto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pandemia,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detrimento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del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empleo.</a:t>
            </a:r>
            <a:endParaRPr b="0" lang="es-ES" sz="2600" spc="-1" strike="noStrike">
              <a:latin typeface="Arial"/>
            </a:endParaRPr>
          </a:p>
        </p:txBody>
      </p:sp>
      <p:pic>
        <p:nvPicPr>
          <p:cNvPr id="227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sp>
        <p:nvSpPr>
          <p:cNvPr id="228" name="CustomShape 7"/>
          <p:cNvSpPr/>
          <p:nvPr/>
        </p:nvSpPr>
        <p:spPr>
          <a:xfrm>
            <a:off x="10839240" y="2814120"/>
            <a:ext cx="8552880" cy="138600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Crearemos nuevas 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experiencias para los clientes </a:t>
            </a:r>
            <a:r>
              <a:rPr b="1" lang="es-ES" sz="2600" spc="-71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gracias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tecnología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aplicada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entorno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las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empresas.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29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230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  <p:sp>
        <p:nvSpPr>
          <p:cNvPr id="231" name="CustomShape 10"/>
          <p:cNvSpPr/>
          <p:nvPr/>
        </p:nvSpPr>
        <p:spPr>
          <a:xfrm>
            <a:off x="1080360" y="4845600"/>
            <a:ext cx="9407520" cy="99000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Reducir 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la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 brecha 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digital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 del comercio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,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con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escaso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nivel </a:t>
            </a:r>
            <a:r>
              <a:rPr b="0" lang="es-ES" sz="2600" spc="-68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digitalización.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10839240" y="4845600"/>
            <a:ext cx="8552880" cy="138600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Aumentaremos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 las competencias 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digitales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las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empresas,</a:t>
            </a:r>
            <a:r>
              <a:rPr b="0" lang="es-ES" sz="26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crearemos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canales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innovadores,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accesibles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promoción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difusión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1093680" y="6478920"/>
            <a:ext cx="9407520" cy="990360"/>
          </a:xfrm>
          <a:prstGeom prst="rect">
            <a:avLst/>
          </a:prstGeom>
          <a:solidFill>
            <a:srgbClr val="feee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Debilidad </a:t>
            </a:r>
            <a:r>
              <a:rPr b="1" lang="es-ES" sz="2600" spc="15" strike="noStrike">
                <a:solidFill>
                  <a:srgbClr val="000000"/>
                </a:solidFill>
                <a:latin typeface="Arial"/>
                <a:ea typeface="DejaVu Sans"/>
              </a:rPr>
              <a:t>en 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la 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promoción comercial 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digital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optimizar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resultados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localidad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las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empresas.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10839240" y="6876720"/>
            <a:ext cx="8552880" cy="178200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0" bIns="0">
            <a:spAutoFit/>
          </a:bodyPr>
          <a:p>
            <a:pPr marL="208800">
              <a:lnSpc>
                <a:spcPct val="100000"/>
              </a:lnSpc>
              <a:spcBef>
                <a:spcPts val="1559"/>
              </a:spcBef>
            </a:pP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Realizaremos</a:t>
            </a:r>
            <a:r>
              <a:rPr b="1" lang="es-ES" sz="2600" spc="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inversión</a:t>
            </a:r>
            <a:r>
              <a:rPr b="1" lang="es-ES" sz="260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2600" spc="9" strike="noStrike">
                <a:solidFill>
                  <a:srgbClr val="000000"/>
                </a:solidFill>
                <a:latin typeface="Arial"/>
                <a:ea typeface="DejaVu Sans"/>
              </a:rPr>
              <a:t>directa</a:t>
            </a:r>
            <a:r>
              <a:rPr b="1" lang="es-ES" sz="2600" spc="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acciones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promoción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para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aumentar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atractivo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poblacional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21" strike="noStrike">
                <a:solidFill>
                  <a:srgbClr val="000000"/>
                </a:solidFill>
                <a:latin typeface="Microsoft Sans Serif"/>
                <a:ea typeface="DejaVu Sans"/>
              </a:rPr>
              <a:t>turístico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5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las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localidades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implicadas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 </a:t>
            </a:r>
            <a:r>
              <a:rPr b="0" lang="es-ES" sz="2600" spc="-67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del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1" strike="noStrike">
                <a:solidFill>
                  <a:srgbClr val="000000"/>
                </a:solidFill>
                <a:latin typeface="Microsoft Sans Serif"/>
                <a:ea typeface="DejaVu Sans"/>
              </a:rPr>
              <a:t>tejido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asociativo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260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9" strike="noStrike">
                <a:solidFill>
                  <a:srgbClr val="000000"/>
                </a:solidFill>
                <a:latin typeface="Microsoft Sans Serif"/>
                <a:ea typeface="DejaVu Sans"/>
              </a:rPr>
              <a:t>empresarial</a:t>
            </a:r>
            <a:r>
              <a:rPr b="0" lang="es-ES" sz="260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60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comercial.</a:t>
            </a:r>
            <a:endParaRPr b="0" lang="es-E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para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la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provincia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1080360" y="3061440"/>
            <a:ext cx="9407520" cy="3981600"/>
          </a:xfrm>
          <a:prstGeom prst="rect">
            <a:avLst/>
          </a:prstGeom>
          <a:solidFill>
            <a:srgbClr val="fde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6200" bIns="0">
            <a:spAutoFit/>
          </a:bodyPr>
          <a:p>
            <a:pPr marL="208800">
              <a:lnSpc>
                <a:spcPct val="100000"/>
              </a:lnSpc>
              <a:spcBef>
                <a:spcPts val="1545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Red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de municipios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intermedios en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los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que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impulsar el comercio a través del </a:t>
            </a:r>
            <a:r>
              <a:rPr b="1" lang="es-ES" sz="35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turismo.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Una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apuesta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firme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por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 innovación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aplicación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7" strike="noStrike">
                <a:solidFill>
                  <a:srgbClr val="000000"/>
                </a:solidFill>
                <a:latin typeface="Microsoft Sans Serif"/>
                <a:ea typeface="DejaVu Sans"/>
              </a:rPr>
              <a:t>tecnología </a:t>
            </a:r>
            <a:r>
              <a:rPr b="0" lang="es-ES" sz="3550" spc="-93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como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cambio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del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modelo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negocio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aplicado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difusión,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venta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 atención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cliente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cada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vez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más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digitalizado.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241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242" name="object 9" descr=""/>
          <p:cNvPicPr/>
          <p:nvPr/>
        </p:nvPicPr>
        <p:blipFill>
          <a:blip r:embed="rId2"/>
          <a:stretch/>
        </p:blipFill>
        <p:spPr>
          <a:xfrm>
            <a:off x="11831760" y="1523520"/>
            <a:ext cx="6318360" cy="8359920"/>
          </a:xfrm>
          <a:prstGeom prst="rect">
            <a:avLst/>
          </a:prstGeom>
          <a:ln w="0">
            <a:noFill/>
          </a:ln>
        </p:spPr>
      </p:pic>
      <p:sp>
        <p:nvSpPr>
          <p:cNvPr id="243" name="CustomShape 7"/>
          <p:cNvSpPr/>
          <p:nvPr/>
        </p:nvSpPr>
        <p:spPr>
          <a:xfrm>
            <a:off x="1080360" y="8136000"/>
            <a:ext cx="9407520" cy="627840"/>
          </a:xfrm>
          <a:prstGeom prst="rect">
            <a:avLst/>
          </a:prstGeom>
          <a:solidFill>
            <a:srgbClr val="fde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3274560">
              <a:lnSpc>
                <a:spcPct val="100000"/>
              </a:lnSpc>
              <a:spcBef>
                <a:spcPts val="1585"/>
              </a:spcBef>
            </a:pPr>
            <a:r>
              <a:rPr b="0" lang="es-ES" sz="280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#TurismoInteligente</a:t>
            </a:r>
            <a:r>
              <a:rPr b="0" lang="es-ES" sz="28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#OfertaAccesible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44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245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para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la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provincia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1093680" y="3059640"/>
            <a:ext cx="9407520" cy="3440520"/>
          </a:xfrm>
          <a:prstGeom prst="rect">
            <a:avLst/>
          </a:prstGeom>
          <a:solidFill>
            <a:srgbClr val="fde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6200" bIns="0">
            <a:spAutoFit/>
          </a:bodyPr>
          <a:p>
            <a:pPr marL="208800">
              <a:lnSpc>
                <a:spcPct val="100000"/>
              </a:lnSpc>
              <a:spcBef>
                <a:spcPts val="1545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Aprendizajes y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buenas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prácticas </a:t>
            </a:r>
            <a:r>
              <a:rPr b="1" lang="es-ES" sz="35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aplicables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a la</a:t>
            </a:r>
            <a:r>
              <a:rPr b="1" lang="es-ES" sz="35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provincia.</a:t>
            </a:r>
            <a:r>
              <a:rPr b="1" lang="es-ES" sz="355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Cada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una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las </a:t>
            </a:r>
            <a:r>
              <a:rPr b="0" lang="es-ES" sz="3550" spc="-93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acciones</a:t>
            </a:r>
            <a:r>
              <a:rPr b="0" lang="es-ES" sz="3550" spc="26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que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se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realicen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en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las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localidades </a:t>
            </a:r>
            <a:r>
              <a:rPr b="0" lang="es-ES" sz="3550" spc="-92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seleccionadas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serán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analizada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medidas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 para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extrapolar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aprendizajes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y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buenas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prácticas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al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resto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provincia.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252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sp>
        <p:nvSpPr>
          <p:cNvPr id="253" name="CustomShape 7"/>
          <p:cNvSpPr/>
          <p:nvPr/>
        </p:nvSpPr>
        <p:spPr>
          <a:xfrm>
            <a:off x="1093680" y="7142760"/>
            <a:ext cx="9407520" cy="627840"/>
          </a:xfrm>
          <a:prstGeom prst="rect">
            <a:avLst/>
          </a:prstGeom>
          <a:solidFill>
            <a:srgbClr val="fde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3274560">
              <a:lnSpc>
                <a:spcPct val="100000"/>
              </a:lnSpc>
              <a:spcBef>
                <a:spcPts val="1585"/>
              </a:spcBef>
            </a:pPr>
            <a:r>
              <a:rPr b="0" lang="es-ES" sz="280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#TurismoInteligente</a:t>
            </a:r>
            <a:r>
              <a:rPr b="0" lang="es-ES" sz="28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#OfertaAccesible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54" name="object 10" descr=""/>
          <p:cNvPicPr/>
          <p:nvPr/>
        </p:nvPicPr>
        <p:blipFill>
          <a:blip r:embed="rId2"/>
          <a:stretch/>
        </p:blipFill>
        <p:spPr>
          <a:xfrm>
            <a:off x="11973240" y="1484280"/>
            <a:ext cx="6374880" cy="8339400"/>
          </a:xfrm>
          <a:prstGeom prst="rect">
            <a:avLst/>
          </a:prstGeom>
          <a:ln w="0">
            <a:noFill/>
          </a:ln>
        </p:spPr>
      </p:pic>
      <p:sp>
        <p:nvSpPr>
          <p:cNvPr id="255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256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049040" y="792720"/>
            <a:ext cx="652716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NODOS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32" strike="noStrike">
                <a:solidFill>
                  <a:srgbClr val="5e5e5e"/>
                </a:solidFill>
                <a:latin typeface="Arial MT"/>
                <a:ea typeface="DejaVu Sans"/>
              </a:rPr>
              <a:t>TURÍSTICOS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</a:t>
            </a:r>
            <a:r>
              <a:rPr b="0" lang="es-ES" sz="2800" spc="-55" strike="noStrike">
                <a:solidFill>
                  <a:srgbClr val="5e5e5e"/>
                </a:solidFill>
                <a:latin typeface="Arial MT"/>
                <a:ea typeface="DejaVu Sans"/>
              </a:rPr>
              <a:t>Y</a:t>
            </a:r>
            <a:r>
              <a:rPr b="0" lang="es-ES" sz="2800" spc="-15" strike="noStrike">
                <a:solidFill>
                  <a:srgbClr val="5e5e5e"/>
                </a:solidFill>
                <a:latin typeface="Arial MT"/>
                <a:ea typeface="DejaVu Sans"/>
              </a:rPr>
              <a:t> COMERCIALES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560160" y="606600"/>
            <a:ext cx="358560" cy="563040"/>
          </a:xfrm>
          <a:custGeom>
            <a:avLst/>
            <a:gdLst/>
            <a:ahLst/>
            <a:rect l="l" t="t" r="r" b="b"/>
            <a:pathLst>
              <a:path w="359409" h="563880">
                <a:moveTo>
                  <a:pt x="182775" y="0"/>
                </a:moveTo>
                <a:lnTo>
                  <a:pt x="176082" y="0"/>
                </a:lnTo>
                <a:lnTo>
                  <a:pt x="169504" y="345"/>
                </a:lnTo>
                <a:lnTo>
                  <a:pt x="126537" y="7781"/>
                </a:lnTo>
                <a:lnTo>
                  <a:pt x="87583" y="25076"/>
                </a:lnTo>
                <a:lnTo>
                  <a:pt x="53897" y="51471"/>
                </a:lnTo>
                <a:lnTo>
                  <a:pt x="26729" y="86206"/>
                </a:lnTo>
                <a:lnTo>
                  <a:pt x="8038" y="127641"/>
                </a:lnTo>
                <a:lnTo>
                  <a:pt x="0" y="171633"/>
                </a:lnTo>
                <a:lnTo>
                  <a:pt x="2741" y="216223"/>
                </a:lnTo>
                <a:lnTo>
                  <a:pt x="16389" y="259449"/>
                </a:lnTo>
                <a:lnTo>
                  <a:pt x="170681" y="558339"/>
                </a:lnTo>
                <a:lnTo>
                  <a:pt x="172273" y="561708"/>
                </a:lnTo>
                <a:lnTo>
                  <a:pt x="175666" y="563878"/>
                </a:lnTo>
                <a:lnTo>
                  <a:pt x="183144" y="563878"/>
                </a:lnTo>
                <a:lnTo>
                  <a:pt x="186560" y="561708"/>
                </a:lnTo>
                <a:lnTo>
                  <a:pt x="188130" y="558339"/>
                </a:lnTo>
                <a:lnTo>
                  <a:pt x="341776" y="260718"/>
                </a:lnTo>
                <a:lnTo>
                  <a:pt x="179405" y="260718"/>
                </a:lnTo>
                <a:lnTo>
                  <a:pt x="148285" y="254418"/>
                </a:lnTo>
                <a:lnTo>
                  <a:pt x="122847" y="237250"/>
                </a:lnTo>
                <a:lnTo>
                  <a:pt x="105683" y="211810"/>
                </a:lnTo>
                <a:lnTo>
                  <a:pt x="99386" y="180696"/>
                </a:lnTo>
                <a:lnTo>
                  <a:pt x="105683" y="149574"/>
                </a:lnTo>
                <a:lnTo>
                  <a:pt x="122847" y="124129"/>
                </a:lnTo>
                <a:lnTo>
                  <a:pt x="148285" y="106957"/>
                </a:lnTo>
                <a:lnTo>
                  <a:pt x="179405" y="100656"/>
                </a:lnTo>
                <a:lnTo>
                  <a:pt x="338603" y="100656"/>
                </a:lnTo>
                <a:lnTo>
                  <a:pt x="332081" y="86206"/>
                </a:lnTo>
                <a:lnTo>
                  <a:pt x="304914" y="51471"/>
                </a:lnTo>
                <a:lnTo>
                  <a:pt x="271227" y="25076"/>
                </a:lnTo>
                <a:lnTo>
                  <a:pt x="232274" y="7781"/>
                </a:lnTo>
                <a:lnTo>
                  <a:pt x="189307" y="345"/>
                </a:lnTo>
                <a:lnTo>
                  <a:pt x="182775" y="0"/>
                </a:lnTo>
                <a:close/>
                <a:moveTo>
                  <a:pt x="338603" y="100656"/>
                </a:moveTo>
                <a:lnTo>
                  <a:pt x="179405" y="100656"/>
                </a:lnTo>
                <a:lnTo>
                  <a:pt x="210529" y="106957"/>
                </a:lnTo>
                <a:lnTo>
                  <a:pt x="235975" y="124129"/>
                </a:lnTo>
                <a:lnTo>
                  <a:pt x="253147" y="149574"/>
                </a:lnTo>
                <a:lnTo>
                  <a:pt x="259448" y="180696"/>
                </a:lnTo>
                <a:lnTo>
                  <a:pt x="253147" y="211810"/>
                </a:lnTo>
                <a:lnTo>
                  <a:pt x="235975" y="237250"/>
                </a:lnTo>
                <a:lnTo>
                  <a:pt x="210529" y="254418"/>
                </a:lnTo>
                <a:lnTo>
                  <a:pt x="179405" y="260718"/>
                </a:lnTo>
                <a:lnTo>
                  <a:pt x="341776" y="260718"/>
                </a:lnTo>
                <a:lnTo>
                  <a:pt x="342467" y="259380"/>
                </a:lnTo>
                <a:lnTo>
                  <a:pt x="356093" y="216194"/>
                </a:lnTo>
                <a:lnTo>
                  <a:pt x="358825" y="171625"/>
                </a:lnTo>
                <a:lnTo>
                  <a:pt x="350783" y="127640"/>
                </a:lnTo>
                <a:lnTo>
                  <a:pt x="338603" y="100656"/>
                </a:lnTo>
                <a:close/>
              </a:path>
            </a:pathLst>
          </a:custGeom>
          <a:solidFill>
            <a:srgbClr val="f39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3"/>
          <p:cNvSpPr/>
          <p:nvPr/>
        </p:nvSpPr>
        <p:spPr>
          <a:xfrm>
            <a:off x="0" y="9963720"/>
            <a:ext cx="20103480" cy="20160"/>
          </a:xfrm>
          <a:custGeom>
            <a:avLst/>
            <a:gdLst/>
            <a:ahLst/>
            <a:rect l="l" t="t" r="r" b="b"/>
            <a:pathLst>
              <a:path w="20104100" h="20954">
                <a:moveTo>
                  <a:pt x="0" y="20941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941"/>
                </a:lnTo>
                <a:lnTo>
                  <a:pt x="0" y="20941"/>
                </a:lnTo>
                <a:close/>
              </a:path>
            </a:pathLst>
          </a:custGeom>
          <a:solidFill>
            <a:srgbClr val="9292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4"/>
          <p:cNvSpPr/>
          <p:nvPr/>
        </p:nvSpPr>
        <p:spPr>
          <a:xfrm>
            <a:off x="1093680" y="1528920"/>
            <a:ext cx="9407520" cy="942120"/>
          </a:xfrm>
          <a:custGeom>
            <a:avLst/>
            <a:gdLst/>
            <a:ahLst/>
            <a:rect l="l" t="t" r="r" b="b"/>
            <a:pathLst>
              <a:path w="9408160" h="942975">
                <a:moveTo>
                  <a:pt x="9407544" y="0"/>
                </a:moveTo>
                <a:lnTo>
                  <a:pt x="0" y="0"/>
                </a:lnTo>
                <a:lnTo>
                  <a:pt x="0" y="942379"/>
                </a:lnTo>
                <a:lnTo>
                  <a:pt x="9407544" y="942379"/>
                </a:lnTo>
                <a:lnTo>
                  <a:pt x="9407544" y="0"/>
                </a:lnTo>
                <a:close/>
              </a:path>
            </a:pathLst>
          </a:custGeom>
          <a:solidFill>
            <a:srgbClr val="ebeb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TextShape 5"/>
          <p:cNvSpPr/>
          <p:nvPr/>
        </p:nvSpPr>
        <p:spPr>
          <a:xfrm>
            <a:off x="1093680" y="1528920"/>
            <a:ext cx="9407520" cy="20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>
            <a:noAutofit/>
          </a:bodyPr>
          <a:p>
            <a:pPr marL="208800">
              <a:lnSpc>
                <a:spcPct val="100000"/>
              </a:lnSpc>
              <a:spcBef>
                <a:spcPts val="1525"/>
              </a:spcBef>
            </a:pP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r>
              <a:rPr b="1" lang="es-ES" sz="34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para</a:t>
            </a:r>
            <a:r>
              <a:rPr b="1" lang="es-ES" sz="345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las</a:t>
            </a:r>
            <a:r>
              <a:rPr b="1" lang="es-ES" sz="3450" spc="-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450" spc="1" strike="noStrike">
                <a:solidFill>
                  <a:srgbClr val="000000"/>
                </a:solidFill>
                <a:latin typeface="Arial"/>
                <a:ea typeface="DejaVu Sans"/>
              </a:rPr>
              <a:t>localidades</a:t>
            </a:r>
            <a:endParaRPr b="0" lang="es-ES" sz="3450" spc="-1" strike="noStrike"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1080360" y="3061440"/>
            <a:ext cx="9407520" cy="344052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6200" bIns="0">
            <a:spAutoFit/>
          </a:bodyPr>
          <a:p>
            <a:pPr marL="208800">
              <a:lnSpc>
                <a:spcPct val="100000"/>
              </a:lnSpc>
              <a:spcBef>
                <a:spcPts val="1545"/>
              </a:spcBef>
            </a:pP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Elementos físicos 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de promoción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turística </a:t>
            </a:r>
            <a:r>
              <a:rPr b="1" lang="es-ES" sz="3550" spc="-97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r>
              <a:rPr b="1" lang="es-ES" sz="3550" spc="-1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s-ES" sz="3550" spc="-7" strike="noStrike">
                <a:solidFill>
                  <a:srgbClr val="000000"/>
                </a:solidFill>
                <a:latin typeface="Arial"/>
                <a:ea typeface="DejaVu Sans"/>
              </a:rPr>
              <a:t>comercial (tótems)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que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permitan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la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 actualización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comercial,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con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5" strike="noStrike">
                <a:solidFill>
                  <a:srgbClr val="000000"/>
                </a:solidFill>
                <a:latin typeface="Microsoft Sans Serif"/>
                <a:ea typeface="DejaVu Sans"/>
              </a:rPr>
              <a:t>el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objetivo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 </a:t>
            </a:r>
            <a:r>
              <a:rPr b="0" lang="es-ES" sz="3550" spc="-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promocionar</a:t>
            </a:r>
            <a:r>
              <a:rPr b="0" lang="es-ES" sz="355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intercambiar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información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 veraz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de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los</a:t>
            </a:r>
            <a:r>
              <a:rPr b="0" lang="es-ES" sz="3550" spc="41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diferentes</a:t>
            </a:r>
            <a:r>
              <a:rPr b="0" lang="es-ES" sz="3550" spc="35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establecimientos </a:t>
            </a:r>
            <a:r>
              <a:rPr b="0" lang="es-ES" sz="355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355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comerciales.</a:t>
            </a:r>
            <a:endParaRPr b="0" lang="es-ES" sz="3550" spc="-1" strike="noStrike">
              <a:latin typeface="Arial"/>
            </a:endParaRPr>
          </a:p>
        </p:txBody>
      </p:sp>
      <p:pic>
        <p:nvPicPr>
          <p:cNvPr id="263" name="object 8" descr=""/>
          <p:cNvPicPr/>
          <p:nvPr/>
        </p:nvPicPr>
        <p:blipFill>
          <a:blip r:embed="rId1"/>
          <a:stretch/>
        </p:blipFill>
        <p:spPr>
          <a:xfrm>
            <a:off x="9573120" y="1613880"/>
            <a:ext cx="796320" cy="796320"/>
          </a:xfrm>
          <a:prstGeom prst="rect">
            <a:avLst/>
          </a:prstGeom>
          <a:ln w="0">
            <a:noFill/>
          </a:ln>
        </p:spPr>
      </p:pic>
      <p:pic>
        <p:nvPicPr>
          <p:cNvPr id="264" name="object 9" descr=""/>
          <p:cNvPicPr/>
          <p:nvPr/>
        </p:nvPicPr>
        <p:blipFill>
          <a:blip r:embed="rId2"/>
          <a:stretch/>
        </p:blipFill>
        <p:spPr>
          <a:xfrm>
            <a:off x="11831760" y="1523520"/>
            <a:ext cx="6283800" cy="8359920"/>
          </a:xfrm>
          <a:prstGeom prst="rect">
            <a:avLst/>
          </a:prstGeom>
          <a:ln w="0">
            <a:noFill/>
          </a:ln>
        </p:spPr>
      </p:pic>
      <p:sp>
        <p:nvSpPr>
          <p:cNvPr id="265" name="CustomShape 7"/>
          <p:cNvSpPr/>
          <p:nvPr/>
        </p:nvSpPr>
        <p:spPr>
          <a:xfrm>
            <a:off x="1080360" y="6893640"/>
            <a:ext cx="9407520" cy="627840"/>
          </a:xfrm>
          <a:prstGeom prst="rect">
            <a:avLst/>
          </a:prstGeom>
          <a:solidFill>
            <a:srgbClr val="16e7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1240" bIns="0">
            <a:spAutoFit/>
          </a:bodyPr>
          <a:p>
            <a:pPr marL="3274560">
              <a:lnSpc>
                <a:spcPct val="100000"/>
              </a:lnSpc>
              <a:spcBef>
                <a:spcPts val="1585"/>
              </a:spcBef>
            </a:pPr>
            <a:r>
              <a:rPr b="0" lang="es-ES" sz="2800" spc="-12" strike="noStrike">
                <a:solidFill>
                  <a:srgbClr val="000000"/>
                </a:solidFill>
                <a:latin typeface="Microsoft Sans Serif"/>
                <a:ea typeface="DejaVu Sans"/>
              </a:rPr>
              <a:t>#TurismoInteligente</a:t>
            </a:r>
            <a:r>
              <a:rPr b="0" lang="es-ES" sz="2800" spc="29" strike="noStrike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b="0" lang="es-ES" sz="2800" spc="-7" strike="noStrike">
                <a:solidFill>
                  <a:srgbClr val="000000"/>
                </a:solidFill>
                <a:latin typeface="Microsoft Sans Serif"/>
                <a:ea typeface="DejaVu Sans"/>
              </a:rPr>
              <a:t>#OfertaAccesible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66" name="TextShape 8"/>
          <p:cNvSpPr/>
          <p:nvPr/>
        </p:nvSpPr>
        <p:spPr>
          <a:xfrm>
            <a:off x="5922720" y="10504080"/>
            <a:ext cx="497880" cy="658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2320" bIns="0">
            <a:noAutofit/>
          </a:bodyPr>
          <a:p>
            <a:pPr marL="12600">
              <a:lnSpc>
                <a:spcPts val="740"/>
              </a:lnSpc>
              <a:spcBef>
                <a:spcPts val="176"/>
              </a:spcBef>
            </a:pPr>
            <a:r>
              <a:rPr b="0" lang="es-ES" sz="700" spc="46" strike="noStrike">
                <a:solidFill>
                  <a:srgbClr val="1e120d"/>
                </a:solidFill>
                <a:latin typeface="Trebuchet MS"/>
                <a:ea typeface="DejaVu Sans"/>
              </a:rPr>
              <a:t>GOBIERNO  </a:t>
            </a:r>
            <a:r>
              <a:rPr b="0" lang="es-ES" sz="70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700" spc="-12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700" spc="-7" strike="noStrike">
                <a:solidFill>
                  <a:srgbClr val="1e120d"/>
                </a:solidFill>
                <a:latin typeface="Trebuchet MS"/>
                <a:ea typeface="DejaVu Sans"/>
              </a:rPr>
              <a:t>ES</a:t>
            </a:r>
            <a:r>
              <a:rPr b="0" lang="es-ES" sz="700" spc="-72" strike="noStrike">
                <a:solidFill>
                  <a:srgbClr val="1e120d"/>
                </a:solidFill>
                <a:latin typeface="Trebuchet MS"/>
                <a:ea typeface="DejaVu Sans"/>
              </a:rPr>
              <a:t>P</a:t>
            </a:r>
            <a:r>
              <a:rPr b="0" lang="es-ES" sz="700" spc="86" strike="noStrike">
                <a:solidFill>
                  <a:srgbClr val="1e120d"/>
                </a:solidFill>
                <a:latin typeface="Trebuchet MS"/>
                <a:ea typeface="DejaVu Sans"/>
              </a:rPr>
              <a:t>AÑA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267" name="TextShape 9"/>
          <p:cNvSpPr/>
          <p:nvPr/>
        </p:nvSpPr>
        <p:spPr>
          <a:xfrm>
            <a:off x="6644880" y="10505880"/>
            <a:ext cx="1090800" cy="65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>
            <a:noAutofit/>
          </a:bodyPr>
          <a:p>
            <a:pPr marL="12600">
              <a:lnSpc>
                <a:spcPts val="760"/>
              </a:lnSpc>
              <a:spcBef>
                <a:spcPts val="79"/>
              </a:spcBef>
            </a:pPr>
            <a:r>
              <a:rPr b="0" lang="es-ES" sz="650" spc="29" strike="noStrike">
                <a:solidFill>
                  <a:srgbClr val="1e120d"/>
                </a:solidFill>
                <a:latin typeface="Trebuchet MS"/>
                <a:ea typeface="DejaVu Sans"/>
              </a:rPr>
              <a:t>MINISTERIO</a:t>
            </a:r>
            <a:endParaRPr b="0" lang="es-ES" sz="650" spc="-1" strike="noStrike">
              <a:latin typeface="Arial"/>
            </a:endParaRPr>
          </a:p>
          <a:p>
            <a:pPr marL="12600">
              <a:lnSpc>
                <a:spcPts val="740"/>
              </a:lnSpc>
              <a:spcBef>
                <a:spcPts val="40"/>
              </a:spcBef>
            </a:pPr>
            <a:r>
              <a:rPr b="0" lang="es-ES" sz="650" spc="49" strike="noStrike">
                <a:solidFill>
                  <a:srgbClr val="1e120d"/>
                </a:solidFill>
                <a:latin typeface="Trebuchet MS"/>
                <a:ea typeface="DejaVu Sans"/>
              </a:rPr>
              <a:t>DE</a:t>
            </a:r>
            <a:r>
              <a:rPr b="0" lang="es-ES" sz="650" spc="-7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INDUSTRIA</a:t>
            </a:r>
            <a:r>
              <a:rPr b="0" lang="es-ES" sz="650" spc="-92" strike="noStrike">
                <a:solidFill>
                  <a:srgbClr val="1e120d"/>
                </a:solidFill>
                <a:latin typeface="Trebuchet MS"/>
                <a:ea typeface="DejaVu Sans"/>
              </a:rPr>
              <a:t>,</a:t>
            </a:r>
            <a:r>
              <a:rPr b="0" lang="es-ES" sz="650" spc="-66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55" strike="noStrike">
                <a:solidFill>
                  <a:srgbClr val="1e120d"/>
                </a:solidFill>
                <a:latin typeface="Trebuchet MS"/>
                <a:ea typeface="DejaVu Sans"/>
              </a:rPr>
              <a:t>COMERCIO  </a:t>
            </a:r>
            <a:r>
              <a:rPr b="0" lang="es-ES" sz="650" spc="35" strike="noStrike">
                <a:solidFill>
                  <a:srgbClr val="1e120d"/>
                </a:solidFill>
                <a:latin typeface="Trebuchet MS"/>
                <a:ea typeface="DejaVu Sans"/>
              </a:rPr>
              <a:t>Y</a:t>
            </a:r>
            <a:r>
              <a:rPr b="0" lang="es-ES" sz="650" spc="-80" strike="noStrike">
                <a:solidFill>
                  <a:srgbClr val="1e120d"/>
                </a:solidFill>
                <a:latin typeface="Trebuchet MS"/>
                <a:ea typeface="DejaVu Sans"/>
              </a:rPr>
              <a:t> </a:t>
            </a:r>
            <a:r>
              <a:rPr b="0" lang="es-ES" sz="650" spc="41" strike="noStrike">
                <a:solidFill>
                  <a:srgbClr val="1e120d"/>
                </a:solidFill>
                <a:latin typeface="Trebuchet MS"/>
                <a:ea typeface="DejaVu Sans"/>
              </a:rPr>
              <a:t>TURISMO</a:t>
            </a:r>
            <a:endParaRPr b="0" lang="es-ES" sz="6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LibreOffice/7.1.0.3$Windows_X86_64 LibreOffice_project/f6099ecf3d29644b5008cc8f48f42f4a40986e4c</Application>
  <AppVersion>15.0000</AppVersion>
  <Words>1634</Words>
  <Paragraphs>217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2023-04-19T07:19:22Z</dcterms:created>
  <dc:creator>MARIA NARCISA PEREZ MARTIN</dc:creator>
  <dc:description/>
  <dc:language>es-ES</dc:language>
  <cp:lastModifiedBy/>
  <dcterms:modified xsi:type="dcterms:W3CDTF">2023-04-19T10:14:19Z</dcterms:modified>
  <cp:revision>5</cp:revision>
  <dc:subject/>
  <dc:title>20220628_presentacion resumen Nodos turísticos dip cc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2022-06-29T00:00:00Z</vt:filetime>
  </property>
  <property fmtid="{D5CDD505-2E9C-101B-9397-08002B2CF9AE}" pid="3" name="Creator">
    <vt:lpwstr>Keynote</vt:lpwstr>
  </property>
  <property fmtid="{D5CDD505-2E9C-101B-9397-08002B2CF9AE}" pid="4" name="HyperlinksChanged">
    <vt:bool>0</vt:bool>
  </property>
  <property fmtid="{D5CDD505-2E9C-101B-9397-08002B2CF9AE}" pid="5" name="LastSaved">
    <vt:filetime>2023-04-19T00:00:00Z</vt:filetime>
  </property>
  <property fmtid="{D5CDD505-2E9C-101B-9397-08002B2CF9AE}" pid="6" name="LinksUpToDate">
    <vt:bool>0</vt:bool>
  </property>
  <property fmtid="{D5CDD505-2E9C-101B-9397-08002B2CF9AE}" pid="7" name="PresentationFormat">
    <vt:lpwstr>Personalizado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20</vt:i4>
  </property>
</Properties>
</file>